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10287000" cx="18288000"/>
  <p:notesSz cx="6858000" cy="9144000"/>
  <p:embeddedFontLst>
    <p:embeddedFont>
      <p:font typeface="Comfortaa SemiBold"/>
      <p:regular r:id="rId36"/>
      <p:bold r:id="rId37"/>
    </p:embeddedFont>
    <p:embeddedFont>
      <p:font typeface="Montserrat SemiBold"/>
      <p:regular r:id="rId38"/>
      <p:bold r:id="rId39"/>
      <p:italic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Poppins"/>
      <p:regular r:id="rId46"/>
      <p:bold r:id="rId47"/>
      <p:italic r:id="rId48"/>
      <p:boldItalic r:id="rId49"/>
    </p:embeddedFont>
    <p:embeddedFont>
      <p:font typeface="Comfortaa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italic.fntdata"/><Relationship Id="rId42" Type="http://schemas.openxmlformats.org/officeDocument/2006/relationships/font" Target="fonts/Montserrat-regular.fntdata"/><Relationship Id="rId41" Type="http://schemas.openxmlformats.org/officeDocument/2006/relationships/font" Target="fonts/MontserratSemiBold-boldItalic.fntdata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Poppins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-italic.fntdata"/><Relationship Id="rId47" Type="http://schemas.openxmlformats.org/officeDocument/2006/relationships/font" Target="fonts/Poppins-bold.fntdata"/><Relationship Id="rId49" Type="http://schemas.openxmlformats.org/officeDocument/2006/relationships/font" Target="fonts/Poppi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ComfortaaSemiBold-bold.fntdata"/><Relationship Id="rId36" Type="http://schemas.openxmlformats.org/officeDocument/2006/relationships/font" Target="fonts/ComfortaaSemiBold-regular.fntdata"/><Relationship Id="rId39" Type="http://schemas.openxmlformats.org/officeDocument/2006/relationships/font" Target="fonts/MontserratSemiBold-bold.fntdata"/><Relationship Id="rId38" Type="http://schemas.openxmlformats.org/officeDocument/2006/relationships/font" Target="fonts/MontserratSemiBold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omfortaa-bold.fntdata"/><Relationship Id="rId50" Type="http://schemas.openxmlformats.org/officeDocument/2006/relationships/font" Target="fonts/Comforta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 mins for intro and roles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01fc83e4f_1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01fc83e4f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1.5 min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1 min</a:t>
            </a:r>
            <a:endParaRPr/>
          </a:p>
        </p:txBody>
      </p:sp>
      <p:sp>
        <p:nvSpPr>
          <p:cNvPr id="282" name="Google Shape;28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7" name="Google Shape;307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 mins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 mins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1 min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 mins</a:t>
            </a:r>
            <a:endParaRPr/>
          </a:p>
        </p:txBody>
      </p:sp>
      <p:sp>
        <p:nvSpPr>
          <p:cNvPr id="372" name="Google Shape;37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1 min</a:t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01df59159_18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01df59159_1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01df59159_6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01df59159_6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01df59159_9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201df59159_9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01df59159_18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201df59159_1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01df59159_96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201df59159_9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01df59159_96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201df59159_9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01df59159_18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201df59159_1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201df59159_1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7" name="Google Shape;437;g1201df59159_18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5" name="Google Shape;44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30 sec</a:t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30 sec</a:t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01fc83e4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 mins</a:t>
            </a:r>
            <a:endParaRPr/>
          </a:p>
        </p:txBody>
      </p:sp>
      <p:sp>
        <p:nvSpPr>
          <p:cNvPr id="120" name="Google Shape;120;g1201fc83e4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30 sec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30 sec</a:t>
            </a:r>
            <a:endParaRPr/>
          </a:p>
        </p:txBody>
      </p:sp>
      <p:sp>
        <p:nvSpPr>
          <p:cNvPr id="195" name="Google Shape;195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30 sec</a:t>
            </a:r>
            <a:endParaRPr/>
          </a:p>
        </p:txBody>
      </p:sp>
      <p:sp>
        <p:nvSpPr>
          <p:cNvPr id="222" name="Google Shape;22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 mins</a:t>
            </a:r>
            <a:endParaRPr/>
          </a:p>
        </p:txBody>
      </p:sp>
      <p:sp>
        <p:nvSpPr>
          <p:cNvPr id="246" name="Google Shape;24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34.png"/><Relationship Id="rId13" Type="http://schemas.openxmlformats.org/officeDocument/2006/relationships/image" Target="../media/image36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Relationship Id="rId9" Type="http://schemas.openxmlformats.org/officeDocument/2006/relationships/image" Target="../media/image39.png"/><Relationship Id="rId14" Type="http://schemas.openxmlformats.org/officeDocument/2006/relationships/image" Target="../media/image35.jpg"/><Relationship Id="rId5" Type="http://schemas.openxmlformats.org/officeDocument/2006/relationships/image" Target="../media/image30.png"/><Relationship Id="rId6" Type="http://schemas.openxmlformats.org/officeDocument/2006/relationships/image" Target="../media/image40.png"/><Relationship Id="rId7" Type="http://schemas.openxmlformats.org/officeDocument/2006/relationships/image" Target="../media/image31.png"/><Relationship Id="rId8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nxth" TargetMode="External"/><Relationship Id="rId6" Type="http://schemas.openxmlformats.org/officeDocument/2006/relationships/hyperlink" Target="http://bit.ly/2Tynxth" TargetMode="External"/><Relationship Id="rId7" Type="http://schemas.openxmlformats.org/officeDocument/2006/relationships/hyperlink" Target="http://bit.ly/2Tynxth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11" Type="http://schemas.openxmlformats.org/officeDocument/2006/relationships/image" Target="../media/image21.png"/><Relationship Id="rId10" Type="http://schemas.openxmlformats.org/officeDocument/2006/relationships/image" Target="../media/image6.png"/><Relationship Id="rId12" Type="http://schemas.openxmlformats.org/officeDocument/2006/relationships/image" Target="../media/image46.png"/><Relationship Id="rId9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4.jp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45A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rot="-5400000">
            <a:off x="8993700" y="976675"/>
            <a:ext cx="6324600" cy="12264000"/>
          </a:xfrm>
          <a:prstGeom prst="rtTriangle">
            <a:avLst/>
          </a:prstGeom>
          <a:solidFill>
            <a:srgbClr val="FDCF60"/>
          </a:solidFill>
          <a:ln cap="flat" cmpd="sng" w="9525">
            <a:solidFill>
              <a:srgbClr val="FDCF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1330050" y="670200"/>
            <a:ext cx="134562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i="0" lang="en-US" sz="8000" u="none" cap="none" strike="noStrike">
                <a:solidFill>
                  <a:srgbClr val="FDCF6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COURSE REGISTRATION SYSTEM</a:t>
            </a:r>
            <a:r>
              <a:rPr i="0" lang="en-US" sz="7199" u="none" cap="none" strike="noStrike">
                <a:solidFill>
                  <a:srgbClr val="FDCF6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 </a:t>
            </a:r>
            <a:endParaRPr i="0" sz="1400" u="none" cap="none" strike="noStrike">
              <a:solidFill>
                <a:srgbClr val="FDCF6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419675" y="3946375"/>
            <a:ext cx="13456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99"/>
              <a:buFont typeface="Arial"/>
              <a:buNone/>
            </a:pPr>
            <a:r>
              <a:rPr i="0" lang="en-US" sz="5099" u="none" cap="none" strike="noStrike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JEDI GROUP</a:t>
            </a:r>
            <a:r>
              <a:rPr lang="en-US" sz="5099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-02</a:t>
            </a:r>
            <a:r>
              <a:rPr i="0" lang="en-US" sz="5899" u="none" cap="none" strike="noStrike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 </a:t>
            </a:r>
            <a:endParaRPr i="0" sz="100" u="none" cap="none" strike="noStrike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7568100" y="4322275"/>
            <a:ext cx="10719900" cy="1563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0" y="4322275"/>
            <a:ext cx="1037100" cy="1563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/>
          <p:nvPr/>
        </p:nvSpPr>
        <p:spPr>
          <a:xfrm rot="10800000">
            <a:off x="13258800" y="0"/>
            <a:ext cx="5029200" cy="4762500"/>
          </a:xfrm>
          <a:prstGeom prst="rtTriangle">
            <a:avLst/>
          </a:prstGeom>
          <a:solidFill>
            <a:srgbClr val="FDCF60"/>
          </a:solidFill>
          <a:ln cap="flat" cmpd="sng" w="9525">
            <a:solidFill>
              <a:srgbClr val="FDCF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21285" l="0" r="0" t="12894"/>
          <a:stretch/>
        </p:blipFill>
        <p:spPr>
          <a:xfrm>
            <a:off x="9549850" y="6400800"/>
            <a:ext cx="9377726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CF60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/>
        </p:nvSpPr>
        <p:spPr>
          <a:xfrm>
            <a:off x="7923800" y="1340400"/>
            <a:ext cx="109248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i="0" lang="en-US" sz="9700" u="none" cap="none" strike="noStrike">
                <a:solidFill>
                  <a:srgbClr val="0C45A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ENGINEERING</a:t>
            </a:r>
            <a:endParaRPr i="0" sz="9700" u="none" cap="none" strike="noStrike">
              <a:solidFill>
                <a:srgbClr val="0C45A6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i="0" lang="en-US" sz="9700" u="none" cap="none" strike="noStrike">
                <a:solidFill>
                  <a:srgbClr val="0C45A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PRACTICES</a:t>
            </a:r>
            <a:r>
              <a:rPr b="1" i="0" lang="en-US" sz="9700" u="none" cap="none" strike="noStrike">
                <a:solidFill>
                  <a:srgbClr val="FDCF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\</a:t>
            </a:r>
            <a:endParaRPr b="0" i="0" sz="3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-19050" y="9025650"/>
            <a:ext cx="18288000" cy="12612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2"/>
          <p:cNvSpPr/>
          <p:nvPr/>
        </p:nvSpPr>
        <p:spPr>
          <a:xfrm>
            <a:off x="8745350" y="4625100"/>
            <a:ext cx="9523500" cy="2400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8950" y="2285975"/>
            <a:ext cx="10016775" cy="61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/>
          <p:nvPr/>
        </p:nvSpPr>
        <p:spPr>
          <a:xfrm>
            <a:off x="9850475" y="0"/>
            <a:ext cx="8437500" cy="102870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7200" u="none" cap="none" strike="noStrike">
              <a:solidFill>
                <a:srgbClr val="0C4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23"/>
          <p:cNvSpPr/>
          <p:nvPr/>
        </p:nvSpPr>
        <p:spPr>
          <a:xfrm>
            <a:off x="0" y="0"/>
            <a:ext cx="18288000" cy="4665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3"/>
          <p:cNvSpPr txBox="1"/>
          <p:nvPr/>
        </p:nvSpPr>
        <p:spPr>
          <a:xfrm>
            <a:off x="9990775" y="3510375"/>
            <a:ext cx="8437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 sz="7200">
                <a:solidFill>
                  <a:srgbClr val="16214B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AGILE METHODOLOGY</a:t>
            </a:r>
            <a:r>
              <a:rPr i="0" lang="en-US" sz="7200" u="none" cap="none" strike="noStrike">
                <a:solidFill>
                  <a:srgbClr val="0C45A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 </a:t>
            </a:r>
            <a:endParaRPr i="0" sz="7200" u="none" cap="none" strike="noStrike">
              <a:solidFill>
                <a:srgbClr val="0C45A6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269" name="Google Shape;2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0850"/>
            <a:ext cx="11019550" cy="718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/>
        </p:nvSpPr>
        <p:spPr>
          <a:xfrm>
            <a:off x="13230150" y="0"/>
            <a:ext cx="30273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4"/>
          <p:cNvSpPr/>
          <p:nvPr/>
        </p:nvSpPr>
        <p:spPr>
          <a:xfrm>
            <a:off x="0" y="0"/>
            <a:ext cx="1698900" cy="102870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13089975" y="0"/>
            <a:ext cx="504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7925" y="1917125"/>
            <a:ext cx="14345149" cy="829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4"/>
          <p:cNvSpPr txBox="1"/>
          <p:nvPr/>
        </p:nvSpPr>
        <p:spPr>
          <a:xfrm>
            <a:off x="1979475" y="400200"/>
            <a:ext cx="18111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6 STAGES OF SOFTWARE DEVELOPMENT PROCESS</a:t>
            </a:r>
            <a:endParaRPr sz="45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9" name="Google Shape;279;p24"/>
          <p:cNvSpPr/>
          <p:nvPr/>
        </p:nvSpPr>
        <p:spPr>
          <a:xfrm flipH="1" rot="10800000">
            <a:off x="2228850" y="1309300"/>
            <a:ext cx="14964000" cy="31800"/>
          </a:xfrm>
          <a:prstGeom prst="rect">
            <a:avLst/>
          </a:prstGeom>
          <a:solidFill>
            <a:srgbClr val="2A399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/>
        </p:nvSpPr>
        <p:spPr>
          <a:xfrm>
            <a:off x="2043681" y="967667"/>
            <a:ext cx="1385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i="0" lang="en-US" sz="7200" u="none" cap="none" strike="noStrike">
                <a:solidFill>
                  <a:srgbClr val="0C45A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Tec</a:t>
            </a:r>
            <a:r>
              <a:rPr lang="en-US" sz="7200">
                <a:solidFill>
                  <a:srgbClr val="0C45A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h </a:t>
            </a:r>
            <a:r>
              <a:rPr i="0" lang="en-US" sz="7200" u="none" cap="none" strike="noStrike">
                <a:solidFill>
                  <a:srgbClr val="0C45A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Stack</a:t>
            </a:r>
            <a:endParaRPr i="0" sz="1400" u="none" cap="none" strike="noStrike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0" y="9810525"/>
            <a:ext cx="18288000" cy="4764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213;p34" id="286" name="Google Shape;28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8528" y="4022797"/>
            <a:ext cx="1495889" cy="1495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12;p34" id="287" name="Google Shape;28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064" y="4022802"/>
            <a:ext cx="3314700" cy="1897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18926" y="4054763"/>
            <a:ext cx="1833375" cy="1833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09;p34" id="289" name="Google Shape;28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08425" y="4022802"/>
            <a:ext cx="2400212" cy="1495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08;p34" id="290" name="Google Shape;290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81015" y="5737293"/>
            <a:ext cx="2081774" cy="1046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06;p34" id="291" name="Google Shape;291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36378" y="8422580"/>
            <a:ext cx="2400200" cy="1282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14;p34" id="292" name="Google Shape;292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01872" y="6960600"/>
            <a:ext cx="1216575" cy="12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625700" y="5776214"/>
            <a:ext cx="2324820" cy="96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5"/>
          <p:cNvSpPr/>
          <p:nvPr/>
        </p:nvSpPr>
        <p:spPr>
          <a:xfrm>
            <a:off x="0" y="0"/>
            <a:ext cx="18288000" cy="4764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66979" y="6820935"/>
            <a:ext cx="1495900" cy="14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308250" y="3786750"/>
            <a:ext cx="2709276" cy="14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92075" y="6308236"/>
            <a:ext cx="2671276" cy="1495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318925" y="6139498"/>
            <a:ext cx="1833375" cy="18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5"/>
          <p:cNvSpPr txBox="1"/>
          <p:nvPr/>
        </p:nvSpPr>
        <p:spPr>
          <a:xfrm>
            <a:off x="829600" y="2521975"/>
            <a:ext cx="35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292075" y="2634025"/>
            <a:ext cx="3055200" cy="9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0" i="0" lang="en-US" sz="4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Designing </a:t>
            </a:r>
            <a:endParaRPr b="0" i="0" sz="4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5"/>
          <p:cNvSpPr txBox="1"/>
          <p:nvPr/>
        </p:nvSpPr>
        <p:spPr>
          <a:xfrm>
            <a:off x="4008875" y="2637350"/>
            <a:ext cx="3055200" cy="939000"/>
          </a:xfrm>
          <a:prstGeom prst="rect">
            <a:avLst/>
          </a:prstGeom>
          <a:solidFill>
            <a:srgbClr val="FFB4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0" i="0" lang="en-US" sz="4900" u="none" cap="none" strike="noStrike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  Backend</a:t>
            </a:r>
            <a:endParaRPr b="0" i="0" sz="4900" u="none" cap="none" strike="noStrike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7725663" y="2650000"/>
            <a:ext cx="3055200" cy="9390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0" i="0" lang="en-US" sz="4900" u="none" cap="none" strike="noStrik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  Testing </a:t>
            </a:r>
            <a:endParaRPr b="0" i="0" sz="4900" u="none" cap="none" strike="noStrik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5"/>
          <p:cNvSpPr txBox="1"/>
          <p:nvPr/>
        </p:nvSpPr>
        <p:spPr>
          <a:xfrm>
            <a:off x="11080925" y="2634025"/>
            <a:ext cx="3055200" cy="9390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0" i="0" lang="en-US" sz="4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Database</a:t>
            </a:r>
            <a:endParaRPr b="0" i="0" sz="4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5"/>
          <p:cNvSpPr txBox="1"/>
          <p:nvPr/>
        </p:nvSpPr>
        <p:spPr>
          <a:xfrm>
            <a:off x="14625688" y="2656800"/>
            <a:ext cx="3055200" cy="93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0" i="0" lang="en-US" sz="4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SCM</a:t>
            </a:r>
            <a:endParaRPr b="0" i="0" sz="4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45A6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"/>
          <p:cNvSpPr txBox="1"/>
          <p:nvPr/>
        </p:nvSpPr>
        <p:spPr>
          <a:xfrm>
            <a:off x="12446525" y="1201325"/>
            <a:ext cx="276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C45A6"/>
                </a:solidFill>
                <a:latin typeface="Calibri"/>
                <a:ea typeface="Calibri"/>
                <a:cs typeface="Calibri"/>
                <a:sym typeface="Calibri"/>
              </a:rPr>
              <a:t>1. Planning</a:t>
            </a:r>
            <a:endParaRPr b="0" i="0" sz="2500" u="none" cap="none" strike="noStrike">
              <a:solidFill>
                <a:srgbClr val="0C4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6"/>
          <p:cNvSpPr txBox="1"/>
          <p:nvPr/>
        </p:nvSpPr>
        <p:spPr>
          <a:xfrm>
            <a:off x="8423900" y="2807225"/>
            <a:ext cx="276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C45A6"/>
                </a:solidFill>
                <a:latin typeface="Calibri"/>
                <a:ea typeface="Calibri"/>
                <a:cs typeface="Calibri"/>
                <a:sym typeface="Calibri"/>
              </a:rPr>
              <a:t>6. Maintenance</a:t>
            </a:r>
            <a:endParaRPr b="0" i="0" sz="2500" u="none" cap="none" strike="noStrike">
              <a:solidFill>
                <a:srgbClr val="0C4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6"/>
          <p:cNvSpPr txBox="1"/>
          <p:nvPr/>
        </p:nvSpPr>
        <p:spPr>
          <a:xfrm>
            <a:off x="10330175" y="8454000"/>
            <a:ext cx="425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C45A6"/>
                </a:solidFill>
                <a:latin typeface="Calibri"/>
                <a:ea typeface="Calibri"/>
                <a:cs typeface="Calibri"/>
                <a:sym typeface="Calibri"/>
              </a:rPr>
              <a:t>4. Implementation</a:t>
            </a:r>
            <a:endParaRPr b="0" i="0" sz="2500" u="none" cap="none" strike="noStrike">
              <a:solidFill>
                <a:srgbClr val="0C4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6"/>
          <p:cNvSpPr txBox="1"/>
          <p:nvPr/>
        </p:nvSpPr>
        <p:spPr>
          <a:xfrm>
            <a:off x="14496600" y="7360150"/>
            <a:ext cx="276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C45A6"/>
                </a:solidFill>
                <a:latin typeface="Calibri"/>
                <a:ea typeface="Calibri"/>
                <a:cs typeface="Calibri"/>
                <a:sym typeface="Calibri"/>
              </a:rPr>
              <a:t>3. Design</a:t>
            </a:r>
            <a:endParaRPr b="0" i="0" sz="2500" u="none" cap="none" strike="noStrike">
              <a:solidFill>
                <a:srgbClr val="0C4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6"/>
          <p:cNvSpPr txBox="1"/>
          <p:nvPr/>
        </p:nvSpPr>
        <p:spPr>
          <a:xfrm>
            <a:off x="14907050" y="3180475"/>
            <a:ext cx="276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C45A6"/>
                </a:solidFill>
                <a:latin typeface="Calibri"/>
                <a:ea typeface="Calibri"/>
                <a:cs typeface="Calibri"/>
                <a:sym typeface="Calibri"/>
              </a:rPr>
              <a:t>2. Analysis</a:t>
            </a:r>
            <a:endParaRPr b="0" i="0" sz="2500" u="none" cap="none" strike="noStrike">
              <a:solidFill>
                <a:srgbClr val="0C45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7114200" y="2972388"/>
            <a:ext cx="10143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i="0" lang="en-US" sz="9700" u="none" cap="none" strike="noStrike">
                <a:solidFill>
                  <a:srgbClr val="FDCF6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DEVELOPMENT</a:t>
            </a:r>
            <a:endParaRPr i="0" sz="3900" u="none" cap="none" strike="noStrike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315" name="Google Shape;315;p26"/>
          <p:cNvSpPr/>
          <p:nvPr/>
        </p:nvSpPr>
        <p:spPr>
          <a:xfrm>
            <a:off x="0" y="9099600"/>
            <a:ext cx="18288000" cy="11874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6"/>
          <p:cNvSpPr/>
          <p:nvPr/>
        </p:nvSpPr>
        <p:spPr>
          <a:xfrm>
            <a:off x="7114200" y="4400600"/>
            <a:ext cx="11173800" cy="1773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1325"/>
            <a:ext cx="7039975" cy="78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"/>
          <p:cNvSpPr/>
          <p:nvPr/>
        </p:nvSpPr>
        <p:spPr>
          <a:xfrm>
            <a:off x="8355192" y="5415509"/>
            <a:ext cx="2184" cy="18316"/>
          </a:xfrm>
          <a:custGeom>
            <a:rect b="b" l="l" r="r" t="t"/>
            <a:pathLst>
              <a:path extrusionOk="0" h="287" w="37">
                <a:moveTo>
                  <a:pt x="36" y="0"/>
                </a:moveTo>
                <a:cubicBezTo>
                  <a:pt x="24" y="84"/>
                  <a:pt x="24" y="155"/>
                  <a:pt x="1" y="274"/>
                </a:cubicBezTo>
                <a:cubicBezTo>
                  <a:pt x="12" y="274"/>
                  <a:pt x="12" y="274"/>
                  <a:pt x="12" y="286"/>
                </a:cubicBezTo>
                <a:cubicBezTo>
                  <a:pt x="24" y="191"/>
                  <a:pt x="36" y="96"/>
                  <a:pt x="36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8355902" y="5432999"/>
            <a:ext cx="58" cy="63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0163349" y="995500"/>
            <a:ext cx="5421298" cy="1810112"/>
            <a:chOff x="4322097" y="739606"/>
            <a:chExt cx="2329537" cy="803994"/>
          </a:xfrm>
        </p:grpSpPr>
        <p:sp>
          <p:nvSpPr>
            <p:cNvPr id="325" name="Google Shape;325;p27"/>
            <p:cNvSpPr txBox="1"/>
            <p:nvPr/>
          </p:nvSpPr>
          <p:spPr>
            <a:xfrm>
              <a:off x="4323034" y="1010800"/>
              <a:ext cx="23286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27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Integrate, deploy, test</a:t>
              </a:r>
              <a:r>
                <a:rPr b="1" lang="en-US" sz="27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and </a:t>
              </a:r>
              <a:r>
                <a:rPr b="1" i="0" lang="en-US" sz="27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documentation</a:t>
              </a:r>
              <a:endParaRPr b="1" i="0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4322097" y="739606"/>
              <a:ext cx="2328600" cy="271200"/>
            </a:xfrm>
            <a:prstGeom prst="roundRect">
              <a:avLst>
                <a:gd fmla="val 50000" name="adj"/>
              </a:avLst>
            </a:pr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29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Project Delivery</a:t>
              </a:r>
              <a:endParaRPr b="1" i="0" sz="29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27" name="Google Shape;327;p27"/>
          <p:cNvGrpSpPr/>
          <p:nvPr/>
        </p:nvGrpSpPr>
        <p:grpSpPr>
          <a:xfrm>
            <a:off x="10121992" y="3123705"/>
            <a:ext cx="5203793" cy="1826425"/>
            <a:chOff x="4502378" y="1653446"/>
            <a:chExt cx="2499300" cy="811240"/>
          </a:xfrm>
        </p:grpSpPr>
        <p:sp>
          <p:nvSpPr>
            <p:cNvPr id="328" name="Google Shape;328;p27"/>
            <p:cNvSpPr txBox="1"/>
            <p:nvPr/>
          </p:nvSpPr>
          <p:spPr>
            <a:xfrm>
              <a:off x="4547107" y="1931886"/>
              <a:ext cx="23286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Development , Code Review</a:t>
              </a:r>
              <a:r>
                <a:rPr b="1" lang="en-US" sz="27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and</a:t>
              </a:r>
              <a:r>
                <a:rPr b="1" i="0" lang="en-US" sz="27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Commit</a:t>
              </a:r>
              <a:endParaRPr b="1" i="0" sz="27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4502378" y="1653446"/>
              <a:ext cx="2499300" cy="271200"/>
            </a:xfrm>
            <a:prstGeom prst="roundRect">
              <a:avLst>
                <a:gd fmla="val 50000" name="adj"/>
              </a:avLst>
            </a:prstGeom>
            <a:solidFill>
              <a:srgbClr val="274E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9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Project Implementation</a:t>
              </a:r>
              <a:endParaRPr b="1" i="0" sz="2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30" name="Google Shape;330;p27"/>
          <p:cNvGrpSpPr/>
          <p:nvPr/>
        </p:nvGrpSpPr>
        <p:grpSpPr>
          <a:xfrm>
            <a:off x="10037398" y="5268225"/>
            <a:ext cx="5675389" cy="1884448"/>
            <a:chOff x="4461749" y="2531533"/>
            <a:chExt cx="2725800" cy="837011"/>
          </a:xfrm>
        </p:grpSpPr>
        <p:sp>
          <p:nvSpPr>
            <p:cNvPr id="331" name="Google Shape;331;p27"/>
            <p:cNvSpPr txBox="1"/>
            <p:nvPr/>
          </p:nvSpPr>
          <p:spPr>
            <a:xfrm>
              <a:off x="4461749" y="2835744"/>
              <a:ext cx="27258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Requirement understanding, analysis and estimation</a:t>
              </a:r>
              <a:endParaRPr b="1" i="0" sz="27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4461756" y="2531533"/>
              <a:ext cx="2499300" cy="271200"/>
            </a:xfrm>
            <a:prstGeom prst="roundRect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9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Project Grooming</a:t>
              </a:r>
              <a:endParaRPr b="1" i="0" sz="2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33" name="Google Shape;333;p27"/>
          <p:cNvGrpSpPr/>
          <p:nvPr/>
        </p:nvGrpSpPr>
        <p:grpSpPr>
          <a:xfrm>
            <a:off x="10037425" y="7607325"/>
            <a:ext cx="5906739" cy="2420697"/>
            <a:chOff x="4461762" y="3523971"/>
            <a:chExt cx="2836914" cy="1075196"/>
          </a:xfrm>
        </p:grpSpPr>
        <p:sp>
          <p:nvSpPr>
            <p:cNvPr id="334" name="Google Shape;334;p27"/>
            <p:cNvSpPr txBox="1"/>
            <p:nvPr/>
          </p:nvSpPr>
          <p:spPr>
            <a:xfrm>
              <a:off x="4502376" y="3795167"/>
              <a:ext cx="2796300" cy="8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27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Understanding scope and goals of project, UML modelling and database designing</a:t>
              </a:r>
              <a:endParaRPr b="1" i="0" sz="27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4461762" y="3523971"/>
              <a:ext cx="2499300" cy="271200"/>
            </a:xfrm>
            <a:prstGeom prst="roundRect">
              <a:avLst>
                <a:gd fmla="val 50000" name="adj"/>
              </a:avLst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-US" sz="29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Project Planning</a:t>
              </a:r>
              <a:endParaRPr b="1" i="0" sz="2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36" name="Google Shape;336;p27"/>
          <p:cNvSpPr/>
          <p:nvPr/>
        </p:nvSpPr>
        <p:spPr>
          <a:xfrm flipH="1" rot="10800000">
            <a:off x="31125" y="0"/>
            <a:ext cx="7941900" cy="102870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7"/>
          <p:cNvSpPr txBox="1"/>
          <p:nvPr/>
        </p:nvSpPr>
        <p:spPr>
          <a:xfrm>
            <a:off x="31200" y="280300"/>
            <a:ext cx="7076100" cy="29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en-US" sz="4100" u="none" cap="none" strike="noStrike">
                <a:solidFill>
                  <a:schemeClr val="dk2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SOFTWARE DEVELOPMENT LIFECYCLE : SDLC</a:t>
            </a:r>
            <a:endParaRPr i="0" sz="4200" u="none" cap="none" strike="noStrike">
              <a:solidFill>
                <a:schemeClr val="dk2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338" name="Google Shape;338;p27"/>
          <p:cNvSpPr txBox="1"/>
          <p:nvPr/>
        </p:nvSpPr>
        <p:spPr>
          <a:xfrm>
            <a:off x="534375" y="4086750"/>
            <a:ext cx="6935400" cy="4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</a:rPr>
              <a:t>Software Development Life Cycle</a:t>
            </a:r>
            <a:r>
              <a:rPr i="0" lang="en-US" sz="2400" u="none" cap="none" strike="noStrike">
                <a:solidFill>
                  <a:schemeClr val="dk1"/>
                </a:solidFill>
              </a:rPr>
              <a:t> (</a:t>
            </a:r>
            <a:r>
              <a:rPr b="1" i="0" lang="en-US" sz="2400" u="none" cap="none" strike="noStrike">
                <a:solidFill>
                  <a:schemeClr val="dk1"/>
                </a:solidFill>
              </a:rPr>
              <a:t>SDLC</a:t>
            </a:r>
            <a:r>
              <a:rPr i="0" lang="en-US" sz="2400" u="none" cap="none" strike="noStrike">
                <a:solidFill>
                  <a:schemeClr val="dk1"/>
                </a:solidFill>
              </a:rPr>
              <a:t>) is a process used by the software industry to </a:t>
            </a:r>
            <a:endParaRPr i="0" sz="24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2400" u="none" cap="none" strike="noStrike">
                <a:solidFill>
                  <a:schemeClr val="dk1"/>
                </a:solidFill>
              </a:rPr>
              <a:t>design, develop and test high quality softwares.</a:t>
            </a:r>
            <a:endParaRPr i="0" sz="24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27"/>
          <p:cNvSpPr/>
          <p:nvPr/>
        </p:nvSpPr>
        <p:spPr>
          <a:xfrm>
            <a:off x="0" y="0"/>
            <a:ext cx="18288000" cy="4665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" name="Google Shape;340;p27"/>
          <p:cNvCxnSpPr/>
          <p:nvPr/>
        </p:nvCxnSpPr>
        <p:spPr>
          <a:xfrm flipH="1" rot="10800000">
            <a:off x="12630909" y="6920323"/>
            <a:ext cx="16800" cy="687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27"/>
          <p:cNvCxnSpPr/>
          <p:nvPr/>
        </p:nvCxnSpPr>
        <p:spPr>
          <a:xfrm flipH="1" rot="10800000">
            <a:off x="12624450" y="4700925"/>
            <a:ext cx="29700" cy="56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27"/>
          <p:cNvCxnSpPr/>
          <p:nvPr/>
        </p:nvCxnSpPr>
        <p:spPr>
          <a:xfrm flipH="1" rot="10800000">
            <a:off x="12714505" y="2546543"/>
            <a:ext cx="29700" cy="56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CF60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"/>
          <p:cNvSpPr/>
          <p:nvPr/>
        </p:nvSpPr>
        <p:spPr>
          <a:xfrm>
            <a:off x="0" y="579450"/>
            <a:ext cx="4260600" cy="3051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8"/>
          <p:cNvSpPr txBox="1"/>
          <p:nvPr/>
        </p:nvSpPr>
        <p:spPr>
          <a:xfrm>
            <a:off x="1824991" y="652150"/>
            <a:ext cx="14785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i="0" lang="en-US" sz="5800" u="none" cap="none" strike="noStrike">
                <a:solidFill>
                  <a:schemeClr val="dk2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SYSTEM ARCHITECTURE</a:t>
            </a:r>
            <a:endParaRPr i="0" sz="5800" u="none" cap="none" strike="noStrike">
              <a:solidFill>
                <a:schemeClr val="dk2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349" name="Google Shape;34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375" y="2008751"/>
            <a:ext cx="16554450" cy="78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8"/>
          <p:cNvSpPr/>
          <p:nvPr/>
        </p:nvSpPr>
        <p:spPr>
          <a:xfrm>
            <a:off x="14027400" y="579450"/>
            <a:ext cx="4260600" cy="3051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8"/>
          <p:cNvSpPr/>
          <p:nvPr/>
        </p:nvSpPr>
        <p:spPr>
          <a:xfrm>
            <a:off x="0" y="0"/>
            <a:ext cx="18288000" cy="4764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8"/>
          <p:cNvSpPr/>
          <p:nvPr/>
        </p:nvSpPr>
        <p:spPr>
          <a:xfrm>
            <a:off x="0" y="9810525"/>
            <a:ext cx="18288000" cy="4764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9"/>
          <p:cNvSpPr/>
          <p:nvPr/>
        </p:nvSpPr>
        <p:spPr>
          <a:xfrm>
            <a:off x="0" y="9232200"/>
            <a:ext cx="18288000" cy="10548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9"/>
          <p:cNvSpPr txBox="1"/>
          <p:nvPr/>
        </p:nvSpPr>
        <p:spPr>
          <a:xfrm>
            <a:off x="10302375" y="2461700"/>
            <a:ext cx="6849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7200" u="none" cap="none" strike="noStrike">
                <a:solidFill>
                  <a:srgbClr val="0C45A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CHALLENGES </a:t>
            </a:r>
            <a:endParaRPr i="0" sz="7200" u="none" cap="none" strike="noStrike">
              <a:solidFill>
                <a:srgbClr val="0C45A6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7200" u="none" cap="none" strike="noStrike">
                <a:solidFill>
                  <a:srgbClr val="0C45A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AND</a:t>
            </a:r>
            <a:br>
              <a:rPr i="0" lang="en-US" sz="7200" u="none" cap="none" strike="noStrike">
                <a:solidFill>
                  <a:srgbClr val="0C45A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</a:br>
            <a:r>
              <a:rPr i="0" lang="en-US" sz="7200" u="none" cap="none" strike="noStrike">
                <a:solidFill>
                  <a:srgbClr val="0C45A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LEARNINGS</a:t>
            </a:r>
            <a:endParaRPr i="0" sz="7200" u="none" cap="none" strike="noStrike">
              <a:solidFill>
                <a:srgbClr val="0C45A6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359" name="Google Shape;3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7700" y="1242550"/>
            <a:ext cx="11345739" cy="68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0"/>
          <p:cNvSpPr/>
          <p:nvPr/>
        </p:nvSpPr>
        <p:spPr>
          <a:xfrm>
            <a:off x="10192188" y="0"/>
            <a:ext cx="8095800" cy="102870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0"/>
          <p:cNvSpPr txBox="1"/>
          <p:nvPr/>
        </p:nvSpPr>
        <p:spPr>
          <a:xfrm>
            <a:off x="10929950" y="2014550"/>
            <a:ext cx="72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0"/>
          <p:cNvSpPr txBox="1"/>
          <p:nvPr/>
        </p:nvSpPr>
        <p:spPr>
          <a:xfrm>
            <a:off x="186475" y="1457050"/>
            <a:ext cx="9665400" cy="75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b="0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problem statement and the initial implementation using </a:t>
            </a: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Case</a:t>
            </a:r>
            <a:r>
              <a:rPr b="0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Activity</a:t>
            </a:r>
            <a:r>
              <a:rPr b="0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Sequence</a:t>
            </a:r>
            <a:r>
              <a:rPr b="0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 Diagram</a:t>
            </a:r>
            <a:r>
              <a:rPr b="0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b="0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Conflicts while </a:t>
            </a: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merging</a:t>
            </a:r>
            <a:r>
              <a:rPr b="0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collaboration </a:t>
            </a:r>
            <a:r>
              <a:rPr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Git</a:t>
            </a:r>
            <a:endParaRPr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b="0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Resolving 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error due to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version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mismatch among libraries </a:t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b="0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Migration of project from </a:t>
            </a: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one tech stack to another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Integration challenges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30"/>
          <p:cNvSpPr/>
          <p:nvPr/>
        </p:nvSpPr>
        <p:spPr>
          <a:xfrm flipH="1" rot="10800000">
            <a:off x="0" y="9838500"/>
            <a:ext cx="18359700" cy="4485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0"/>
          <p:cNvSpPr/>
          <p:nvPr/>
        </p:nvSpPr>
        <p:spPr>
          <a:xfrm flipH="1" rot="10800000">
            <a:off x="-35850" y="0"/>
            <a:ext cx="18359700" cy="4485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0"/>
          <p:cNvSpPr txBox="1"/>
          <p:nvPr/>
        </p:nvSpPr>
        <p:spPr>
          <a:xfrm>
            <a:off x="10448900" y="4305296"/>
            <a:ext cx="7449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7200" u="none" cap="none" strike="noStrike">
                <a:solidFill>
                  <a:srgbClr val="16214B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CHALLENGES</a:t>
            </a:r>
            <a:r>
              <a:rPr i="0" lang="en-US" sz="7200" u="none" cap="none" strike="noStrike">
                <a:solidFill>
                  <a:srgbClr val="0C45A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 </a:t>
            </a:r>
            <a:endParaRPr i="0" sz="7200" u="none" cap="none" strike="noStrike">
              <a:solidFill>
                <a:srgbClr val="0C45A6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1"/>
          <p:cNvSpPr/>
          <p:nvPr/>
        </p:nvSpPr>
        <p:spPr>
          <a:xfrm>
            <a:off x="10192188" y="0"/>
            <a:ext cx="8095800" cy="102870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7200" u="none" cap="none" strike="noStrike">
              <a:solidFill>
                <a:srgbClr val="0C4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31"/>
          <p:cNvSpPr txBox="1"/>
          <p:nvPr/>
        </p:nvSpPr>
        <p:spPr>
          <a:xfrm>
            <a:off x="477700" y="664350"/>
            <a:ext cx="9501000" cy="84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b="0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Familiarization with </a:t>
            </a: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Unix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  <a:r>
              <a:rPr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Rest Commands.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b="0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ife cycle 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the Project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b="0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Knowledge of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UML Artifacts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b="0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Learning and Implementing new </a:t>
            </a: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 8 </a:t>
            </a:r>
            <a:r>
              <a:rPr b="0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b="0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Integration of </a:t>
            </a: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 Services</a:t>
            </a:r>
            <a:r>
              <a:rPr b="0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with Java code using </a:t>
            </a: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Jersey.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Leart to configure 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Maven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</a:t>
            </a:r>
            <a:r>
              <a:rPr b="0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Dropwi</a:t>
            </a:r>
            <a:r>
              <a:rPr b="1"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zard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b="0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</a:t>
            </a: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="0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 </a:t>
            </a:r>
            <a:r>
              <a:rPr b="1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Postman</a:t>
            </a:r>
            <a:r>
              <a:rPr b="0" i="0" lang="en-US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testing APIs</a:t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➔"/>
            </a:pPr>
            <a:r>
              <a:rPr lang="en-US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Team work and code collaboration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31"/>
          <p:cNvSpPr/>
          <p:nvPr/>
        </p:nvSpPr>
        <p:spPr>
          <a:xfrm flipH="1" rot="10800000">
            <a:off x="0" y="9838500"/>
            <a:ext cx="18359700" cy="4485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1"/>
          <p:cNvSpPr/>
          <p:nvPr/>
        </p:nvSpPr>
        <p:spPr>
          <a:xfrm flipH="1" rot="10800000">
            <a:off x="-35850" y="0"/>
            <a:ext cx="18359700" cy="4485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1"/>
          <p:cNvSpPr txBox="1"/>
          <p:nvPr/>
        </p:nvSpPr>
        <p:spPr>
          <a:xfrm>
            <a:off x="10515450" y="4496996"/>
            <a:ext cx="7449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7200" u="none" cap="none" strike="noStrike">
                <a:solidFill>
                  <a:srgbClr val="16214B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LEARNINGS</a:t>
            </a:r>
            <a:endParaRPr i="0" sz="7200" u="none" cap="none" strike="noStrike">
              <a:solidFill>
                <a:srgbClr val="16214B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956100" y="1227795"/>
            <a:ext cx="900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32340" l="28915" r="29894" t="26102"/>
          <a:stretch/>
        </p:blipFill>
        <p:spPr>
          <a:xfrm>
            <a:off x="956100" y="3944046"/>
            <a:ext cx="3384750" cy="36777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7988100" y="518225"/>
            <a:ext cx="9921900" cy="82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1" lang="en-US" sz="3200">
                <a:solidFill>
                  <a:schemeClr val="dk2"/>
                </a:solidFill>
              </a:rPr>
              <a:t>2</a:t>
            </a:r>
            <a:r>
              <a:rPr b="1" i="1" lang="en-US" sz="3200" u="none" cap="none" strike="noStrike">
                <a:solidFill>
                  <a:schemeClr val="hlink"/>
                </a:solidFill>
                <a:uFill>
                  <a:noFill/>
                </a:uFill>
                <a:hlinkClick r:id="rId4"/>
              </a:rPr>
              <a:t> </a:t>
            </a:r>
            <a:r>
              <a:rPr b="1" i="1" lang="en-US" sz="3300" u="none" cap="none" strike="noStrike">
                <a:solidFill>
                  <a:schemeClr val="hlink"/>
                </a:solidFill>
                <a:uFill>
                  <a:noFill/>
                </a:uFill>
                <a:hlinkClick r:id="rId5"/>
              </a:rPr>
              <a:t>WEEKS </a:t>
            </a:r>
            <a:r>
              <a:rPr b="1" i="1" lang="en-US" sz="33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OF</a:t>
            </a:r>
            <a:r>
              <a:rPr b="1" i="1" lang="en-US" sz="3300" u="none" cap="none" strike="noStrike">
                <a:solidFill>
                  <a:schemeClr val="hlink"/>
                </a:solidFill>
                <a:uFill>
                  <a:noFill/>
                </a:uFill>
                <a:hlinkClick r:id="rId7"/>
              </a:rPr>
              <a:t> HANDS ON PROJECT</a:t>
            </a:r>
            <a:endParaRPr b="1" i="1" sz="3300" u="none" cap="none" strike="noStrike">
              <a:solidFill>
                <a:srgbClr val="2A399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400">
                <a:solidFill>
                  <a:srgbClr val="16214B"/>
                </a:solidFill>
              </a:rPr>
              <a:t>Understanding the project goals and acquiring basic skills like using Linux, Git, Java and Dropwizard.</a:t>
            </a:r>
            <a:endParaRPr b="1" i="0" sz="2400" u="none" cap="none" strike="noStrike">
              <a:solidFill>
                <a:srgbClr val="16214B"/>
              </a:solidFill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400">
                <a:solidFill>
                  <a:srgbClr val="16214B"/>
                </a:solidFill>
              </a:rPr>
              <a:t>MCQ tests on alternate days based on the last topic taught and daily assignments.</a:t>
            </a:r>
            <a:endParaRPr b="1" sz="2400">
              <a:solidFill>
                <a:srgbClr val="16214B"/>
              </a:solidFill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400">
                <a:solidFill>
                  <a:srgbClr val="16214B"/>
                </a:solidFill>
              </a:rPr>
              <a:t>Discussion sessions with SME and trainer about the track and technologies.</a:t>
            </a:r>
            <a:endParaRPr b="1" sz="2400">
              <a:solidFill>
                <a:srgbClr val="16214B"/>
              </a:solidFill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i="0" lang="en-US" sz="2400" u="none" cap="none" strike="noStrike">
                <a:solidFill>
                  <a:srgbClr val="16214B"/>
                </a:solidFill>
              </a:rPr>
              <a:t>Everyday demonstration of project progress report followed by extensive work review and doubt clearance session.</a:t>
            </a:r>
            <a:endParaRPr b="1" i="0" sz="2400" u="none" cap="none" strike="noStrike">
              <a:solidFill>
                <a:srgbClr val="16214B"/>
              </a:solidFill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i="0" lang="en-US" sz="2400" u="none" cap="none" strike="noStrike">
                <a:solidFill>
                  <a:srgbClr val="16214B"/>
                </a:solidFill>
              </a:rPr>
              <a:t>Problem statement followed throughout the journey as scope of project.</a:t>
            </a:r>
            <a:endParaRPr b="1" i="0" sz="2400" u="none" cap="none" strike="noStrike">
              <a:solidFill>
                <a:srgbClr val="16214B"/>
              </a:solidFill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i="0" lang="en-US" sz="2400" u="none" cap="none" strike="noStrike">
                <a:solidFill>
                  <a:srgbClr val="16214B"/>
                </a:solidFill>
              </a:rPr>
              <a:t>All 3 aspects- Technology, Delivery and Engineering to be covered in process.</a:t>
            </a:r>
            <a:endParaRPr b="1" i="0" sz="2400" u="none" cap="none" strike="noStrike">
              <a:solidFill>
                <a:srgbClr val="16214B"/>
              </a:solidFill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i="0" lang="en-US" sz="2400" u="none" cap="none" strike="noStrike">
                <a:solidFill>
                  <a:srgbClr val="16214B"/>
                </a:solidFill>
              </a:rPr>
              <a:t>Demonstration of final product. </a:t>
            </a:r>
            <a:endParaRPr i="0" sz="2400" u="none" cap="none" strike="noStrike">
              <a:solidFill>
                <a:srgbClr val="16214B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2400" u="none" cap="none" strike="noStrike">
              <a:solidFill>
                <a:srgbClr val="16214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-136950" y="0"/>
            <a:ext cx="7902000" cy="102870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None/>
            </a:pPr>
            <a:r>
              <a:rPr b="1" i="0" lang="en-US" sz="8200" u="none" cap="none" strike="noStrike">
                <a:solidFill>
                  <a:srgbClr val="0C45A6"/>
                </a:solidFill>
                <a:latin typeface="Comfortaa"/>
                <a:ea typeface="Comfortaa"/>
                <a:cs typeface="Comfortaa"/>
                <a:sym typeface="Comfortaa"/>
              </a:rPr>
              <a:t>   Framework</a:t>
            </a:r>
            <a:endParaRPr b="1" i="0" sz="32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-136725" y="9794550"/>
            <a:ext cx="18424800" cy="4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45A6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2"/>
          <p:cNvSpPr txBox="1"/>
          <p:nvPr/>
        </p:nvSpPr>
        <p:spPr>
          <a:xfrm>
            <a:off x="1028575" y="958775"/>
            <a:ext cx="8723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2"/>
          <p:cNvSpPr txBox="1"/>
          <p:nvPr/>
        </p:nvSpPr>
        <p:spPr>
          <a:xfrm>
            <a:off x="10395425" y="3603875"/>
            <a:ext cx="7223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6400" u="none" cap="none" strike="noStrike">
                <a:solidFill>
                  <a:srgbClr val="FDCF6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Let’s start </a:t>
            </a:r>
            <a:endParaRPr i="0" sz="6400" u="none" cap="none" strike="noStrike">
              <a:solidFill>
                <a:srgbClr val="FDCF6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6400" u="none" cap="none" strike="noStrike">
                <a:solidFill>
                  <a:srgbClr val="FDCF6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with the </a:t>
            </a:r>
            <a:endParaRPr i="0" sz="6400" u="none" cap="none" strike="noStrike">
              <a:solidFill>
                <a:srgbClr val="FDCF6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 sz="6400">
                <a:solidFill>
                  <a:srgbClr val="FDCF6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UML Artifacts</a:t>
            </a:r>
            <a:endParaRPr i="0" sz="6400" u="none" cap="none" strike="noStrike">
              <a:solidFill>
                <a:srgbClr val="FDCF6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385" name="Google Shape;385;p32"/>
          <p:cNvSpPr/>
          <p:nvPr/>
        </p:nvSpPr>
        <p:spPr>
          <a:xfrm flipH="1" rot="10800000">
            <a:off x="0" y="9866700"/>
            <a:ext cx="18288000" cy="4203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24400" cy="98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312" y="1696450"/>
            <a:ext cx="12175375" cy="8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3"/>
          <p:cNvSpPr/>
          <p:nvPr/>
        </p:nvSpPr>
        <p:spPr>
          <a:xfrm>
            <a:off x="4440125" y="1156100"/>
            <a:ext cx="8616300" cy="1602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3"/>
          <p:cNvSpPr txBox="1"/>
          <p:nvPr/>
        </p:nvSpPr>
        <p:spPr>
          <a:xfrm>
            <a:off x="4073775" y="190500"/>
            <a:ext cx="936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/>
              <a:buNone/>
            </a:pPr>
            <a:r>
              <a:rPr b="1" lang="en-US" sz="5199">
                <a:solidFill>
                  <a:srgbClr val="0C45A6"/>
                </a:solidFill>
                <a:latin typeface="Comfortaa"/>
                <a:ea typeface="Comfortaa"/>
                <a:cs typeface="Comfortaa"/>
                <a:sym typeface="Comfortaa"/>
              </a:rPr>
              <a:t>Admin Use case Diagram</a:t>
            </a:r>
            <a:endParaRPr b="1" i="0" sz="1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/>
          <p:nvPr/>
        </p:nvSpPr>
        <p:spPr>
          <a:xfrm>
            <a:off x="4447575" y="990900"/>
            <a:ext cx="8616300" cy="1602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4"/>
          <p:cNvSpPr txBox="1"/>
          <p:nvPr/>
        </p:nvSpPr>
        <p:spPr>
          <a:xfrm>
            <a:off x="4073775" y="190500"/>
            <a:ext cx="936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/>
              <a:buNone/>
            </a:pPr>
            <a:r>
              <a:rPr b="1" lang="en-US" sz="5199">
                <a:solidFill>
                  <a:srgbClr val="0C45A6"/>
                </a:solidFill>
                <a:latin typeface="Comfortaa"/>
                <a:ea typeface="Comfortaa"/>
                <a:cs typeface="Comfortaa"/>
                <a:sym typeface="Comfortaa"/>
              </a:rPr>
              <a:t>Student</a:t>
            </a:r>
            <a:r>
              <a:rPr b="1" lang="en-US" sz="5199">
                <a:solidFill>
                  <a:srgbClr val="0C45A6"/>
                </a:solidFill>
                <a:latin typeface="Comfortaa"/>
                <a:ea typeface="Comfortaa"/>
                <a:cs typeface="Comfortaa"/>
                <a:sym typeface="Comfortaa"/>
              </a:rPr>
              <a:t> Use case Diagram</a:t>
            </a:r>
            <a:endParaRPr b="1" i="0" sz="1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00" name="Google Shape;4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525" y="1257675"/>
            <a:ext cx="12592174" cy="897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/>
          <p:nvPr/>
        </p:nvSpPr>
        <p:spPr>
          <a:xfrm>
            <a:off x="4447575" y="990900"/>
            <a:ext cx="8616300" cy="1602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3531350" y="190500"/>
            <a:ext cx="990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/>
              <a:buNone/>
            </a:pPr>
            <a:r>
              <a:rPr b="1" lang="en-US" sz="5199">
                <a:solidFill>
                  <a:srgbClr val="0C45A6"/>
                </a:solidFill>
                <a:latin typeface="Comfortaa"/>
                <a:ea typeface="Comfortaa"/>
                <a:cs typeface="Comfortaa"/>
                <a:sym typeface="Comfortaa"/>
              </a:rPr>
              <a:t>Professor</a:t>
            </a:r>
            <a:r>
              <a:rPr b="1" lang="en-US" sz="5199">
                <a:solidFill>
                  <a:srgbClr val="0C45A6"/>
                </a:solidFill>
                <a:latin typeface="Comfortaa"/>
                <a:ea typeface="Comfortaa"/>
                <a:cs typeface="Comfortaa"/>
                <a:sym typeface="Comfortaa"/>
              </a:rPr>
              <a:t> Use case Diagram</a:t>
            </a:r>
            <a:endParaRPr b="1" i="0" sz="1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07" name="Google Shape;4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463" y="1303500"/>
            <a:ext cx="11840517" cy="88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/>
          <p:nvPr/>
        </p:nvSpPr>
        <p:spPr>
          <a:xfrm>
            <a:off x="5202125" y="1095650"/>
            <a:ext cx="8997300" cy="1563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6"/>
          <p:cNvSpPr txBox="1"/>
          <p:nvPr/>
        </p:nvSpPr>
        <p:spPr>
          <a:xfrm>
            <a:off x="4733200" y="295250"/>
            <a:ext cx="978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/>
              <a:buNone/>
            </a:pPr>
            <a:r>
              <a:rPr b="1" lang="en-US" sz="5199">
                <a:solidFill>
                  <a:srgbClr val="0C45A6"/>
                </a:solidFill>
                <a:latin typeface="Comfortaa"/>
                <a:ea typeface="Comfortaa"/>
                <a:cs typeface="Comfortaa"/>
                <a:sym typeface="Comfortaa"/>
              </a:rPr>
              <a:t>Admin Activity Diagram</a:t>
            </a:r>
            <a:endParaRPr b="1" i="0" sz="1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14" name="Google Shape;414;p36"/>
          <p:cNvPicPr preferRelativeResize="0"/>
          <p:nvPr/>
        </p:nvPicPr>
        <p:blipFill rotWithShape="1">
          <a:blip r:embed="rId3">
            <a:alphaModFix/>
          </a:blip>
          <a:srcRect b="4635" l="-6005" r="2109" t="14037"/>
          <a:stretch/>
        </p:blipFill>
        <p:spPr>
          <a:xfrm>
            <a:off x="2413175" y="1485050"/>
            <a:ext cx="12759299" cy="818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7"/>
          <p:cNvPicPr preferRelativeResize="0"/>
          <p:nvPr/>
        </p:nvPicPr>
        <p:blipFill rotWithShape="1">
          <a:blip r:embed="rId3">
            <a:alphaModFix/>
          </a:blip>
          <a:srcRect b="0" l="0" r="0" t="8700"/>
          <a:stretch/>
        </p:blipFill>
        <p:spPr>
          <a:xfrm>
            <a:off x="3681675" y="1361275"/>
            <a:ext cx="11926727" cy="88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7"/>
          <p:cNvSpPr/>
          <p:nvPr/>
        </p:nvSpPr>
        <p:spPr>
          <a:xfrm>
            <a:off x="5202125" y="1095650"/>
            <a:ext cx="8997300" cy="1563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7"/>
          <p:cNvSpPr txBox="1"/>
          <p:nvPr/>
        </p:nvSpPr>
        <p:spPr>
          <a:xfrm>
            <a:off x="4733200" y="295250"/>
            <a:ext cx="978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/>
              <a:buNone/>
            </a:pPr>
            <a:r>
              <a:rPr b="1" lang="en-US" sz="5199">
                <a:solidFill>
                  <a:srgbClr val="0C45A6"/>
                </a:solidFill>
                <a:latin typeface="Comfortaa"/>
                <a:ea typeface="Comfortaa"/>
                <a:cs typeface="Comfortaa"/>
                <a:sym typeface="Comfortaa"/>
              </a:rPr>
              <a:t>Student Activity Diagram</a:t>
            </a:r>
            <a:endParaRPr b="1" i="0" sz="1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8"/>
          <p:cNvSpPr/>
          <p:nvPr/>
        </p:nvSpPr>
        <p:spPr>
          <a:xfrm>
            <a:off x="5202125" y="1095650"/>
            <a:ext cx="8997300" cy="1563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8"/>
          <p:cNvSpPr txBox="1"/>
          <p:nvPr/>
        </p:nvSpPr>
        <p:spPr>
          <a:xfrm>
            <a:off x="4733200" y="295250"/>
            <a:ext cx="978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/>
              <a:buNone/>
            </a:pPr>
            <a:r>
              <a:rPr b="1" lang="en-US" sz="5199">
                <a:solidFill>
                  <a:srgbClr val="0C45A6"/>
                </a:solidFill>
                <a:latin typeface="Comfortaa"/>
                <a:ea typeface="Comfortaa"/>
                <a:cs typeface="Comfortaa"/>
                <a:sym typeface="Comfortaa"/>
              </a:rPr>
              <a:t>Professor</a:t>
            </a:r>
            <a:r>
              <a:rPr b="1" lang="en-US" sz="5199">
                <a:solidFill>
                  <a:srgbClr val="0C45A6"/>
                </a:solidFill>
                <a:latin typeface="Comfortaa"/>
                <a:ea typeface="Comfortaa"/>
                <a:cs typeface="Comfortaa"/>
                <a:sym typeface="Comfortaa"/>
              </a:rPr>
              <a:t> Activity Diagram</a:t>
            </a:r>
            <a:endParaRPr b="1" i="0" sz="1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28" name="Google Shape;4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600" y="1327600"/>
            <a:ext cx="15062804" cy="8730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125" y="0"/>
            <a:ext cx="12642883" cy="9982198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9"/>
          <p:cNvSpPr/>
          <p:nvPr/>
        </p:nvSpPr>
        <p:spPr>
          <a:xfrm>
            <a:off x="0" y="0"/>
            <a:ext cx="6564900" cy="10316400"/>
          </a:xfrm>
          <a:prstGeom prst="rect">
            <a:avLst/>
          </a:prstGeom>
          <a:solidFill>
            <a:srgbClr val="0C45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DCF6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Class </a:t>
            </a:r>
            <a:endParaRPr sz="6400">
              <a:solidFill>
                <a:srgbClr val="FDCF6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 sz="6400">
                <a:solidFill>
                  <a:srgbClr val="FDCF6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Diagram</a:t>
            </a:r>
            <a:endParaRPr sz="6400">
              <a:solidFill>
                <a:srgbClr val="FDCF6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45A6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0"/>
          <p:cNvSpPr txBox="1"/>
          <p:nvPr/>
        </p:nvSpPr>
        <p:spPr>
          <a:xfrm>
            <a:off x="1028575" y="958775"/>
            <a:ext cx="8723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0"/>
          <p:cNvSpPr txBox="1"/>
          <p:nvPr/>
        </p:nvSpPr>
        <p:spPr>
          <a:xfrm>
            <a:off x="11150350" y="3603875"/>
            <a:ext cx="6003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US" sz="7200" u="none" cap="none" strike="noStrike">
                <a:solidFill>
                  <a:srgbClr val="FDCF6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Let’s start with the Demo</a:t>
            </a:r>
            <a:endParaRPr i="0" sz="7200" u="none" cap="none" strike="noStrike">
              <a:solidFill>
                <a:srgbClr val="FDCF6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441" name="Google Shape;441;p40"/>
          <p:cNvSpPr/>
          <p:nvPr/>
        </p:nvSpPr>
        <p:spPr>
          <a:xfrm flipH="1" rot="10800000">
            <a:off x="0" y="9866700"/>
            <a:ext cx="18288000" cy="4203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24400" cy="98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1"/>
          <p:cNvSpPr/>
          <p:nvPr/>
        </p:nvSpPr>
        <p:spPr>
          <a:xfrm>
            <a:off x="0" y="0"/>
            <a:ext cx="8529600" cy="102870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1"/>
          <p:cNvSpPr txBox="1"/>
          <p:nvPr/>
        </p:nvSpPr>
        <p:spPr>
          <a:xfrm>
            <a:off x="910800" y="3429000"/>
            <a:ext cx="6708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i="0" lang="en-US" sz="8000" u="none" cap="none" strike="noStrike">
                <a:solidFill>
                  <a:srgbClr val="0C45A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Any Questions ?</a:t>
            </a:r>
            <a:endParaRPr i="0" sz="8000" u="none" cap="none" strike="noStrike">
              <a:solidFill>
                <a:srgbClr val="0C45A6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449" name="Google Shape;4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9600" y="1014450"/>
            <a:ext cx="9758400" cy="858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/>
          <p:nvPr/>
        </p:nvSpPr>
        <p:spPr>
          <a:xfrm>
            <a:off x="6736325" y="0"/>
            <a:ext cx="11551800" cy="102870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0925" y="1495350"/>
            <a:ext cx="10722600" cy="72963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06" name="Google Shape;106;p15"/>
          <p:cNvSpPr txBox="1"/>
          <p:nvPr/>
        </p:nvSpPr>
        <p:spPr>
          <a:xfrm>
            <a:off x="580650" y="4038600"/>
            <a:ext cx="5608200" cy="3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➔"/>
            </a:pPr>
            <a:r>
              <a:rPr b="1" i="0" lang="en-US" sz="3000" u="none" cap="none" strike="noStrike">
                <a:solidFill>
                  <a:srgbClr val="000000"/>
                </a:solidFill>
              </a:rPr>
              <a:t>Sponsors</a:t>
            </a:r>
            <a:endParaRPr b="1" i="0" sz="3000" u="none" cap="none" strike="noStrike">
              <a:solidFill>
                <a:srgbClr val="000000"/>
              </a:solidFill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◆"/>
            </a:pPr>
            <a:r>
              <a:rPr b="1" i="0" lang="en-US" sz="2800" u="none" cap="none" strike="noStrike">
                <a:solidFill>
                  <a:srgbClr val="000000"/>
                </a:solidFill>
              </a:rPr>
              <a:t>Flipkart Pvt Ltd.</a:t>
            </a:r>
            <a:endParaRPr b="1" i="0" sz="2800" u="none" cap="none" strike="noStrike">
              <a:solidFill>
                <a:srgbClr val="000000"/>
              </a:solidFill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Char char="➔"/>
            </a:pPr>
            <a:r>
              <a:rPr b="1" i="0" lang="en-US" sz="3000" u="none" cap="none" strike="noStrike">
                <a:solidFill>
                  <a:srgbClr val="000000"/>
                </a:solidFill>
              </a:rPr>
              <a:t>SME’s</a:t>
            </a:r>
            <a:endParaRPr b="1" i="0" sz="3000" u="none" cap="none" strike="noStrike">
              <a:solidFill>
                <a:srgbClr val="000000"/>
              </a:solidFill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◆"/>
            </a:pPr>
            <a:r>
              <a:rPr b="1" i="0" lang="en-US" sz="2700" u="none" cap="none" strike="noStrike">
                <a:solidFill>
                  <a:srgbClr val="000000"/>
                </a:solidFill>
              </a:rPr>
              <a:t>Amit Balyan</a:t>
            </a:r>
            <a:endParaRPr b="1" i="0" sz="2700" u="none" cap="none" strike="noStrike">
              <a:solidFill>
                <a:srgbClr val="000000"/>
              </a:solidFill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Char char="➔"/>
            </a:pPr>
            <a:r>
              <a:rPr b="1" i="0" lang="en-US" sz="2700" u="none" cap="none" strike="noStrike">
                <a:solidFill>
                  <a:srgbClr val="000000"/>
                </a:solidFill>
              </a:rPr>
              <a:t>Coordinators</a:t>
            </a:r>
            <a:endParaRPr b="1" i="0" sz="2700" u="none" cap="none" strike="noStrike">
              <a:solidFill>
                <a:srgbClr val="000000"/>
              </a:solidFill>
            </a:endParaRPr>
          </a:p>
          <a:p>
            <a:pPr indent="-400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◆"/>
            </a:pPr>
            <a:r>
              <a:rPr b="1" i="0" lang="en-US" sz="2700" u="none" cap="none" strike="noStrike">
                <a:solidFill>
                  <a:srgbClr val="000000"/>
                </a:solidFill>
              </a:rPr>
              <a:t>Deepika Gajaraj</a:t>
            </a:r>
            <a:endParaRPr b="1" i="0" sz="27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i="0" sz="27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3000" u="none" cap="none" strike="noStrike">
              <a:solidFill>
                <a:srgbClr val="000000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0" y="2133250"/>
            <a:ext cx="6769500" cy="1563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108450" y="1144600"/>
            <a:ext cx="655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9"/>
              <a:buFont typeface="Arial"/>
              <a:buNone/>
            </a:pPr>
            <a:r>
              <a:rPr b="1" i="0" lang="en-US" sz="5199" u="none" cap="none" strike="noStrike">
                <a:solidFill>
                  <a:srgbClr val="0C45A6"/>
                </a:solidFill>
                <a:latin typeface="Comfortaa"/>
                <a:ea typeface="Comfortaa"/>
                <a:cs typeface="Comfortaa"/>
                <a:sym typeface="Comfortaa"/>
              </a:rPr>
              <a:t>STAKEHOLDERS</a:t>
            </a:r>
            <a:endParaRPr b="1" i="0" sz="1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2"/>
          <p:cNvSpPr/>
          <p:nvPr/>
        </p:nvSpPr>
        <p:spPr>
          <a:xfrm flipH="1" rot="10800000">
            <a:off x="9249900" y="0"/>
            <a:ext cx="9109800" cy="102870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2"/>
          <p:cNvSpPr txBox="1"/>
          <p:nvPr/>
        </p:nvSpPr>
        <p:spPr>
          <a:xfrm>
            <a:off x="10355100" y="3612350"/>
            <a:ext cx="6899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rPr i="0" lang="en-US" sz="7600" u="none" cap="none" strike="noStrike">
                <a:solidFill>
                  <a:srgbClr val="FDCF6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Thank You !</a:t>
            </a:r>
            <a:endParaRPr i="0" sz="7600" u="none" cap="none" strike="noStrike">
              <a:solidFill>
                <a:srgbClr val="FDCF6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456" name="Google Shape;456;p42"/>
          <p:cNvSpPr/>
          <p:nvPr/>
        </p:nvSpPr>
        <p:spPr>
          <a:xfrm flipH="1" rot="10800000">
            <a:off x="10455175" y="4919325"/>
            <a:ext cx="7904700" cy="2382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50" y="781400"/>
            <a:ext cx="8945101" cy="894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/>
        </p:nvSpPr>
        <p:spPr>
          <a:xfrm>
            <a:off x="1066800" y="558775"/>
            <a:ext cx="5791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99"/>
              <a:buFont typeface="Arial"/>
              <a:buNone/>
            </a:pPr>
            <a:r>
              <a:rPr b="1" i="0" lang="en-US" sz="7799" u="none" cap="none" strike="noStrike">
                <a:solidFill>
                  <a:srgbClr val="16214B"/>
                </a:solidFill>
                <a:latin typeface="Comfortaa"/>
                <a:ea typeface="Comfortaa"/>
                <a:cs typeface="Comfortaa"/>
                <a:sym typeface="Comfortaa"/>
              </a:rPr>
              <a:t>AGENDA</a:t>
            </a:r>
            <a:endParaRPr b="1" i="0" sz="2000" u="none" cap="none" strike="noStrike">
              <a:solidFill>
                <a:srgbClr val="16214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0" y="1759385"/>
            <a:ext cx="10950600" cy="165900"/>
          </a:xfrm>
          <a:prstGeom prst="rect">
            <a:avLst/>
          </a:prstGeom>
          <a:solidFill>
            <a:srgbClr val="162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8401050" y="0"/>
            <a:ext cx="9886800" cy="10287000"/>
          </a:xfrm>
          <a:prstGeom prst="rect">
            <a:avLst/>
          </a:prstGeom>
          <a:solidFill>
            <a:srgbClr val="FAC74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785100" y="2459650"/>
            <a:ext cx="10317900" cy="82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45A6"/>
              </a:buClr>
              <a:buSzPts val="3300"/>
              <a:buAutoNum type="arabicPeriod"/>
            </a:pPr>
            <a:r>
              <a:rPr b="1" i="0" lang="en-US" sz="3300" u="none" cap="none" strike="noStrike">
                <a:solidFill>
                  <a:srgbClr val="0C45A6"/>
                </a:solidFill>
              </a:rPr>
              <a:t>OUR JOURNEY</a:t>
            </a:r>
            <a:endParaRPr b="1" i="0" sz="3300" u="none" cap="none" strike="noStrike">
              <a:solidFill>
                <a:srgbClr val="0C45A6"/>
              </a:solidFill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45A6"/>
              </a:buClr>
              <a:buSzPts val="3300"/>
              <a:buAutoNum type="arabicPeriod"/>
            </a:pPr>
            <a:r>
              <a:rPr b="1" i="0" lang="en-US" sz="3300" u="none" cap="none" strike="noStrike">
                <a:solidFill>
                  <a:srgbClr val="0C45A6"/>
                </a:solidFill>
              </a:rPr>
              <a:t>OUR TEAM</a:t>
            </a:r>
            <a:endParaRPr b="1" i="0" sz="3300" u="none" cap="none" strike="noStrike">
              <a:solidFill>
                <a:srgbClr val="0C45A6"/>
              </a:solidFill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45A6"/>
              </a:buClr>
              <a:buSzPts val="3300"/>
              <a:buAutoNum type="arabicPeriod"/>
            </a:pPr>
            <a:r>
              <a:rPr b="1" i="0" lang="en-US" sz="3300" u="none" cap="none" strike="noStrike">
                <a:solidFill>
                  <a:srgbClr val="0C45A6"/>
                </a:solidFill>
              </a:rPr>
              <a:t>PROBLEM GOALS</a:t>
            </a:r>
            <a:endParaRPr b="1" i="0" sz="3300" u="none" cap="none" strike="noStrike">
              <a:solidFill>
                <a:srgbClr val="0C45A6"/>
              </a:solidFill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45A6"/>
              </a:buClr>
              <a:buSzPts val="3300"/>
              <a:buAutoNum type="arabicPeriod"/>
            </a:pPr>
            <a:r>
              <a:rPr b="1" i="0" lang="en-US" sz="3300" u="none" cap="none" strike="noStrike">
                <a:solidFill>
                  <a:srgbClr val="0C45A6"/>
                </a:solidFill>
              </a:rPr>
              <a:t>ENGINEERING PRACTICES</a:t>
            </a:r>
            <a:endParaRPr b="1" i="0" sz="3300" u="none" cap="none" strike="noStrike">
              <a:solidFill>
                <a:srgbClr val="0C45A6"/>
              </a:solidFill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45A6"/>
              </a:buClr>
              <a:buSzPts val="3300"/>
              <a:buAutoNum type="arabicPeriod"/>
            </a:pPr>
            <a:r>
              <a:rPr b="1" i="0" lang="en-US" sz="3300" u="none" cap="none" strike="noStrike">
                <a:solidFill>
                  <a:srgbClr val="0C45A6"/>
                </a:solidFill>
              </a:rPr>
              <a:t>TECH STACK</a:t>
            </a:r>
            <a:endParaRPr b="1" i="0" sz="3300" u="none" cap="none" strike="noStrike">
              <a:solidFill>
                <a:srgbClr val="0C45A6"/>
              </a:solidFill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45A6"/>
              </a:buClr>
              <a:buSzPts val="3300"/>
              <a:buAutoNum type="arabicPeriod"/>
            </a:pPr>
            <a:r>
              <a:rPr b="1" i="0" lang="en-US" sz="3300" u="none" cap="none" strike="noStrike">
                <a:solidFill>
                  <a:srgbClr val="0C45A6"/>
                </a:solidFill>
              </a:rPr>
              <a:t>DEVELOPMENT</a:t>
            </a:r>
            <a:endParaRPr b="1" i="0" sz="3300" u="none" cap="none" strike="noStrike">
              <a:solidFill>
                <a:srgbClr val="0C45A6"/>
              </a:solidFill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45A6"/>
              </a:buClr>
              <a:buSzPts val="3300"/>
              <a:buAutoNum type="arabicPeriod"/>
            </a:pPr>
            <a:r>
              <a:rPr b="1" i="0" lang="en-US" sz="3300" u="none" cap="none" strike="noStrike">
                <a:solidFill>
                  <a:srgbClr val="0C45A6"/>
                </a:solidFill>
              </a:rPr>
              <a:t>CHALLENGES AND LEARNING</a:t>
            </a:r>
            <a:endParaRPr b="1" i="0" sz="3300" u="none" cap="none" strike="noStrike">
              <a:solidFill>
                <a:srgbClr val="0C45A6"/>
              </a:solidFill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45A6"/>
              </a:buClr>
              <a:buSzPts val="3300"/>
              <a:buAutoNum type="arabicPeriod"/>
            </a:pPr>
            <a:r>
              <a:rPr b="1" i="0" lang="en-US" sz="3300" u="none" cap="none" strike="noStrike">
                <a:solidFill>
                  <a:srgbClr val="0C45A6"/>
                </a:solidFill>
              </a:rPr>
              <a:t>DEMO</a:t>
            </a:r>
            <a:endParaRPr b="1" i="0" sz="3300" u="none" cap="none" strike="noStrike">
              <a:solidFill>
                <a:srgbClr val="0C45A6"/>
              </a:solidFill>
            </a:endParaRPr>
          </a:p>
          <a:p>
            <a:pPr indent="-285750" lvl="0" marL="28575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45A6"/>
              </a:buClr>
              <a:buSzPts val="3300"/>
              <a:buAutoNum type="arabicPeriod"/>
            </a:pPr>
            <a:r>
              <a:rPr b="1" i="0" lang="en-US" sz="3300" u="none" cap="none" strike="noStrike">
                <a:solidFill>
                  <a:srgbClr val="0C45A6"/>
                </a:solidFill>
              </a:rPr>
              <a:t>QUESTIONS</a:t>
            </a:r>
            <a:endParaRPr b="1" i="0" sz="3300" u="none" cap="none" strike="noStrike">
              <a:solidFill>
                <a:srgbClr val="0C45A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i="0" sz="3300" u="none" cap="none" strike="noStrike">
              <a:solidFill>
                <a:srgbClr val="16214B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i="0" sz="3300" u="none" cap="none" strike="noStrike">
              <a:solidFill>
                <a:srgbClr val="16214B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chemeClr val="dk1"/>
              </a:solidFill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4724" y="1273626"/>
            <a:ext cx="8135400" cy="741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>
            <a:off x="0" y="0"/>
            <a:ext cx="18288000" cy="20379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4965625" y="642612"/>
            <a:ext cx="10815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i="0" lang="en-US" sz="7200" u="none" cap="none" strike="noStrike">
                <a:solidFill>
                  <a:srgbClr val="FFFFFF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OUR JOURNEY </a:t>
            </a:r>
            <a:endParaRPr i="0" sz="1400" u="none" cap="none" strike="noStrike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3912525" y="2368800"/>
            <a:ext cx="36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73675"/>
            <a:ext cx="18288000" cy="27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975" y="3965475"/>
            <a:ext cx="1079025" cy="11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0425" y="7782675"/>
            <a:ext cx="1079025" cy="10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4900" y="3994650"/>
            <a:ext cx="1079025" cy="1079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7"/>
          <p:cNvCxnSpPr/>
          <p:nvPr/>
        </p:nvCxnSpPr>
        <p:spPr>
          <a:xfrm>
            <a:off x="202625" y="7512625"/>
            <a:ext cx="452100" cy="15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" name="Google Shape;13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75600" y="7782675"/>
            <a:ext cx="974300" cy="1000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17"/>
          <p:cNvCxnSpPr/>
          <p:nvPr/>
        </p:nvCxnSpPr>
        <p:spPr>
          <a:xfrm>
            <a:off x="966350" y="7512625"/>
            <a:ext cx="374100" cy="15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7"/>
          <p:cNvCxnSpPr/>
          <p:nvPr/>
        </p:nvCxnSpPr>
        <p:spPr>
          <a:xfrm flipH="1" rot="10800000">
            <a:off x="1652150" y="7512600"/>
            <a:ext cx="452100" cy="31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" name="Google Shape;13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90775" y="4073043"/>
            <a:ext cx="974300" cy="1000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17"/>
          <p:cNvCxnSpPr/>
          <p:nvPr/>
        </p:nvCxnSpPr>
        <p:spPr>
          <a:xfrm flipH="1" rot="10800000">
            <a:off x="2447050" y="7185375"/>
            <a:ext cx="296100" cy="264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7"/>
          <p:cNvCxnSpPr/>
          <p:nvPr/>
        </p:nvCxnSpPr>
        <p:spPr>
          <a:xfrm flipH="1" rot="10800000">
            <a:off x="2930225" y="6593025"/>
            <a:ext cx="93600" cy="358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7"/>
          <p:cNvSpPr txBox="1"/>
          <p:nvPr/>
        </p:nvSpPr>
        <p:spPr>
          <a:xfrm>
            <a:off x="1487900" y="3239350"/>
            <a:ext cx="50892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6214B"/>
                </a:solidFill>
              </a:rPr>
              <a:t>Understanding the project goals and acquiring basic skills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17"/>
          <p:cNvCxnSpPr/>
          <p:nvPr/>
        </p:nvCxnSpPr>
        <p:spPr>
          <a:xfrm flipH="1" rot="10800000">
            <a:off x="3070525" y="5891550"/>
            <a:ext cx="93600" cy="452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7"/>
          <p:cNvCxnSpPr/>
          <p:nvPr/>
        </p:nvCxnSpPr>
        <p:spPr>
          <a:xfrm flipH="1" rot="10800000">
            <a:off x="3366650" y="5361725"/>
            <a:ext cx="327300" cy="311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17"/>
          <p:cNvSpPr txBox="1"/>
          <p:nvPr/>
        </p:nvSpPr>
        <p:spPr>
          <a:xfrm>
            <a:off x="6875601" y="3213650"/>
            <a:ext cx="3346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Creating Terminal based POS Application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17"/>
          <p:cNvCxnSpPr/>
          <p:nvPr/>
        </p:nvCxnSpPr>
        <p:spPr>
          <a:xfrm>
            <a:off x="4036875" y="5330525"/>
            <a:ext cx="467700" cy="46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7"/>
          <p:cNvCxnSpPr/>
          <p:nvPr/>
        </p:nvCxnSpPr>
        <p:spPr>
          <a:xfrm>
            <a:off x="4753850" y="5579925"/>
            <a:ext cx="218100" cy="358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7"/>
          <p:cNvCxnSpPr/>
          <p:nvPr/>
        </p:nvCxnSpPr>
        <p:spPr>
          <a:xfrm>
            <a:off x="5065575" y="6248925"/>
            <a:ext cx="31200" cy="358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7"/>
          <p:cNvCxnSpPr/>
          <p:nvPr/>
        </p:nvCxnSpPr>
        <p:spPr>
          <a:xfrm>
            <a:off x="5205850" y="6920350"/>
            <a:ext cx="280500" cy="358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7"/>
          <p:cNvCxnSpPr/>
          <p:nvPr/>
        </p:nvCxnSpPr>
        <p:spPr>
          <a:xfrm>
            <a:off x="5798125" y="7489225"/>
            <a:ext cx="452100" cy="62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7"/>
          <p:cNvCxnSpPr/>
          <p:nvPr/>
        </p:nvCxnSpPr>
        <p:spPr>
          <a:xfrm flipH="1" rot="10800000">
            <a:off x="6624200" y="7060625"/>
            <a:ext cx="342900" cy="327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7"/>
          <p:cNvCxnSpPr/>
          <p:nvPr/>
        </p:nvCxnSpPr>
        <p:spPr>
          <a:xfrm flipH="1" rot="10800000">
            <a:off x="7107375" y="6281200"/>
            <a:ext cx="15600" cy="452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7"/>
          <p:cNvCxnSpPr/>
          <p:nvPr/>
        </p:nvCxnSpPr>
        <p:spPr>
          <a:xfrm flipH="1" rot="10800000">
            <a:off x="7278825" y="5517525"/>
            <a:ext cx="296100" cy="405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7"/>
          <p:cNvCxnSpPr/>
          <p:nvPr/>
        </p:nvCxnSpPr>
        <p:spPr>
          <a:xfrm>
            <a:off x="7902275" y="5346125"/>
            <a:ext cx="483300" cy="15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7"/>
          <p:cNvCxnSpPr/>
          <p:nvPr/>
        </p:nvCxnSpPr>
        <p:spPr>
          <a:xfrm>
            <a:off x="8697200" y="5501975"/>
            <a:ext cx="264900" cy="296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7"/>
          <p:cNvCxnSpPr/>
          <p:nvPr/>
        </p:nvCxnSpPr>
        <p:spPr>
          <a:xfrm>
            <a:off x="9118025" y="6141025"/>
            <a:ext cx="46800" cy="452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/>
        </p:nvSpPr>
        <p:spPr>
          <a:xfrm>
            <a:off x="10877925" y="3352100"/>
            <a:ext cx="347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Conversion to DropWizard Application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17"/>
          <p:cNvCxnSpPr/>
          <p:nvPr/>
        </p:nvCxnSpPr>
        <p:spPr>
          <a:xfrm>
            <a:off x="9289475" y="6935925"/>
            <a:ext cx="249300" cy="342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7"/>
          <p:cNvCxnSpPr/>
          <p:nvPr/>
        </p:nvCxnSpPr>
        <p:spPr>
          <a:xfrm>
            <a:off x="9875600" y="7504825"/>
            <a:ext cx="545400" cy="31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7"/>
          <p:cNvCxnSpPr/>
          <p:nvPr/>
        </p:nvCxnSpPr>
        <p:spPr>
          <a:xfrm flipH="1" rot="10800000">
            <a:off x="10801350" y="6889100"/>
            <a:ext cx="296100" cy="436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7"/>
          <p:cNvCxnSpPr/>
          <p:nvPr/>
        </p:nvCxnSpPr>
        <p:spPr>
          <a:xfrm flipH="1" rot="10800000">
            <a:off x="11206600" y="6063250"/>
            <a:ext cx="31200" cy="498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17"/>
          <p:cNvSpPr txBox="1"/>
          <p:nvPr/>
        </p:nvSpPr>
        <p:spPr>
          <a:xfrm>
            <a:off x="4753850" y="8783300"/>
            <a:ext cx="3730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Designing of UML Diagrams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cxnSp>
        <p:nvCxnSpPr>
          <p:cNvPr id="157" name="Google Shape;157;p17"/>
          <p:cNvCxnSpPr/>
          <p:nvPr/>
        </p:nvCxnSpPr>
        <p:spPr>
          <a:xfrm flipH="1" rot="10800000">
            <a:off x="11378050" y="5392900"/>
            <a:ext cx="374100" cy="327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7"/>
          <p:cNvCxnSpPr/>
          <p:nvPr/>
        </p:nvCxnSpPr>
        <p:spPr>
          <a:xfrm>
            <a:off x="12048250" y="5346125"/>
            <a:ext cx="467700" cy="31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7"/>
          <p:cNvCxnSpPr/>
          <p:nvPr/>
        </p:nvCxnSpPr>
        <p:spPr>
          <a:xfrm>
            <a:off x="12827575" y="5595500"/>
            <a:ext cx="233700" cy="311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7"/>
          <p:cNvCxnSpPr/>
          <p:nvPr/>
        </p:nvCxnSpPr>
        <p:spPr>
          <a:xfrm>
            <a:off x="13186075" y="6234550"/>
            <a:ext cx="31200" cy="436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17"/>
          <p:cNvSpPr txBox="1"/>
          <p:nvPr/>
        </p:nvSpPr>
        <p:spPr>
          <a:xfrm>
            <a:off x="8962100" y="8685550"/>
            <a:ext cx="4129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Adding REST functionality using JERSEY</a:t>
            </a:r>
            <a:endParaRPr sz="2300"/>
          </a:p>
        </p:txBody>
      </p:sp>
      <p:cxnSp>
        <p:nvCxnSpPr>
          <p:cNvPr id="162" name="Google Shape;162;p17"/>
          <p:cNvCxnSpPr/>
          <p:nvPr/>
        </p:nvCxnSpPr>
        <p:spPr>
          <a:xfrm>
            <a:off x="13341900" y="6943725"/>
            <a:ext cx="311700" cy="327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7"/>
          <p:cNvCxnSpPr/>
          <p:nvPr/>
        </p:nvCxnSpPr>
        <p:spPr>
          <a:xfrm>
            <a:off x="13949800" y="7481450"/>
            <a:ext cx="483300" cy="15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7"/>
          <p:cNvCxnSpPr/>
          <p:nvPr/>
        </p:nvCxnSpPr>
        <p:spPr>
          <a:xfrm flipH="1" rot="10800000">
            <a:off x="14853800" y="6935925"/>
            <a:ext cx="233700" cy="358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7"/>
          <p:cNvCxnSpPr/>
          <p:nvPr/>
        </p:nvCxnSpPr>
        <p:spPr>
          <a:xfrm flipH="1" rot="10800000">
            <a:off x="15212300" y="6062975"/>
            <a:ext cx="93600" cy="483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7"/>
          <p:cNvCxnSpPr/>
          <p:nvPr/>
        </p:nvCxnSpPr>
        <p:spPr>
          <a:xfrm flipH="1" rot="10800000">
            <a:off x="15414925" y="5486425"/>
            <a:ext cx="342900" cy="311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7"/>
          <p:cNvCxnSpPr/>
          <p:nvPr/>
        </p:nvCxnSpPr>
        <p:spPr>
          <a:xfrm>
            <a:off x="16038375" y="5346125"/>
            <a:ext cx="514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7"/>
          <p:cNvCxnSpPr/>
          <p:nvPr/>
        </p:nvCxnSpPr>
        <p:spPr>
          <a:xfrm>
            <a:off x="16880025" y="5346125"/>
            <a:ext cx="4989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7"/>
          <p:cNvCxnSpPr/>
          <p:nvPr/>
        </p:nvCxnSpPr>
        <p:spPr>
          <a:xfrm>
            <a:off x="17721700" y="5377300"/>
            <a:ext cx="514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CF60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/>
          <p:nvPr/>
        </p:nvSpPr>
        <p:spPr>
          <a:xfrm>
            <a:off x="0" y="1029425"/>
            <a:ext cx="2606700" cy="3348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736788" y="882301"/>
            <a:ext cx="168144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i="0" lang="en-US" sz="4700" u="none" cap="none" strike="noStrike">
                <a:solidFill>
                  <a:srgbClr val="0C45A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2 WEEKS OF TRAINING + PROJECT DEMO</a:t>
            </a:r>
            <a:r>
              <a:rPr b="1" i="0" lang="en-US" sz="4700" u="none" cap="none" strike="noStrike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b="1" i="0" lang="en-US" sz="4700" u="none" cap="none" strike="noStrike">
                <a:solidFill>
                  <a:srgbClr val="0C45A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i="0" sz="4700" u="none" cap="none" strike="noStrike">
              <a:solidFill>
                <a:srgbClr val="0C45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6" name="Google Shape;176;p18"/>
          <p:cNvGrpSpPr/>
          <p:nvPr/>
        </p:nvGrpSpPr>
        <p:grpSpPr>
          <a:xfrm>
            <a:off x="2824399" y="2457395"/>
            <a:ext cx="12866758" cy="7372952"/>
            <a:chOff x="2125738" y="1768148"/>
            <a:chExt cx="13730400" cy="7986300"/>
          </a:xfrm>
        </p:grpSpPr>
        <p:sp>
          <p:nvSpPr>
            <p:cNvPr id="177" name="Google Shape;177;p18"/>
            <p:cNvSpPr/>
            <p:nvPr/>
          </p:nvSpPr>
          <p:spPr>
            <a:xfrm>
              <a:off x="3771957" y="7200442"/>
              <a:ext cx="10331658" cy="117531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887" y="0"/>
                  </a:lnTo>
                  <a:lnTo>
                    <a:pt x="19713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Poppi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4847191" y="5843171"/>
              <a:ext cx="8206596" cy="116899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409" y="0"/>
                  </a:lnTo>
                  <a:lnTo>
                    <a:pt x="19191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Poppi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5890591" y="4574834"/>
              <a:ext cx="6094386" cy="111267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3141" y="0"/>
                  </a:lnTo>
                  <a:lnTo>
                    <a:pt x="18459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Poppi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6912665" y="3297326"/>
              <a:ext cx="4156434" cy="112185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4604" y="0"/>
                  </a:lnTo>
                  <a:lnTo>
                    <a:pt x="16996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dk1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Poppi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1" name="Google Shape;181;p18"/>
            <p:cNvSpPr txBox="1"/>
            <p:nvPr/>
          </p:nvSpPr>
          <p:spPr>
            <a:xfrm>
              <a:off x="2125738" y="7516009"/>
              <a:ext cx="137304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EB Garamond"/>
                <a:buNone/>
              </a:pPr>
              <a:r>
                <a:rPr b="1" i="0" lang="en-US" sz="36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3,</a:t>
              </a:r>
              <a:r>
                <a:rPr b="1" lang="en-US" sz="3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74,400</a:t>
              </a:r>
              <a:r>
                <a:rPr b="1" i="0" lang="en-US" sz="36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SECONDS</a:t>
              </a:r>
              <a:endPara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8"/>
            <p:cNvSpPr txBox="1"/>
            <p:nvPr/>
          </p:nvSpPr>
          <p:spPr>
            <a:xfrm>
              <a:off x="7365301" y="3454919"/>
              <a:ext cx="3251100" cy="6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EB Garamond"/>
                <a:buNone/>
              </a:pPr>
              <a:r>
                <a:rPr b="1" i="0" lang="en-US" sz="36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r>
                <a:rPr b="1" lang="en-US" sz="3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r>
                <a:rPr b="1" i="0" lang="en-US" sz="36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DAYS</a:t>
              </a:r>
              <a:endParaRPr b="1" i="0" sz="1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3" name="Google Shape;183;p18"/>
            <p:cNvSpPr txBox="1"/>
            <p:nvPr/>
          </p:nvSpPr>
          <p:spPr>
            <a:xfrm>
              <a:off x="6982809" y="4819473"/>
              <a:ext cx="4016100" cy="6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EB Garamond"/>
                <a:buNone/>
              </a:pPr>
              <a:r>
                <a:rPr b="1" lang="en-US" sz="3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104</a:t>
              </a:r>
              <a:r>
                <a:rPr b="1" i="0" lang="en-US" sz="36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HOURS</a:t>
              </a:r>
              <a:endPara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8"/>
            <p:cNvSpPr txBox="1"/>
            <p:nvPr/>
          </p:nvSpPr>
          <p:spPr>
            <a:xfrm>
              <a:off x="5973435" y="6132268"/>
              <a:ext cx="5954100" cy="6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EB Garamond"/>
                <a:buNone/>
              </a:pPr>
              <a:r>
                <a:rPr b="1" lang="en-US" sz="3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6,240</a:t>
              </a:r>
              <a:r>
                <a:rPr b="1" i="0" lang="en-US" sz="36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MINUTES</a:t>
              </a:r>
              <a:endParaRPr b="1" i="0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2781714" y="8576222"/>
              <a:ext cx="12316320" cy="1178226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38" y="0"/>
                  </a:lnTo>
                  <a:lnTo>
                    <a:pt x="20062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Poppi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7866780" y="1768148"/>
              <a:ext cx="2254554" cy="140335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0317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dk2"/>
            </a:solidFill>
            <a:ln cap="flat" cmpd="sng" w="76200">
              <a:solidFill>
                <a:schemeClr val="dk1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Poppi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7" name="Google Shape;187;p18"/>
            <p:cNvSpPr txBox="1"/>
            <p:nvPr/>
          </p:nvSpPr>
          <p:spPr>
            <a:xfrm>
              <a:off x="2125738" y="8827786"/>
              <a:ext cx="137304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EB Garamond"/>
                <a:buNone/>
              </a:pPr>
              <a:r>
                <a:rPr b="1" i="0" lang="en-US" sz="36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LIMITLESS KNOWLEDGE</a:t>
              </a:r>
              <a:endPara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18"/>
          <p:cNvSpPr txBox="1"/>
          <p:nvPr/>
        </p:nvSpPr>
        <p:spPr>
          <a:xfrm>
            <a:off x="8906952" y="4744277"/>
            <a:ext cx="117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Times"/>
              <a:buNone/>
            </a:pPr>
            <a:r>
              <a:rPr b="0" i="0" lang="en-US" sz="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 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9004347" y="4843108"/>
            <a:ext cx="117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Times"/>
              <a:buNone/>
            </a:pPr>
            <a:r>
              <a:rPr b="0" i="0" lang="en-US" sz="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 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9101741" y="4941939"/>
            <a:ext cx="117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Times"/>
              <a:buNone/>
            </a:pPr>
            <a:r>
              <a:rPr b="0" i="0" lang="en-US" sz="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 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9199136" y="5040771"/>
            <a:ext cx="117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Times"/>
              <a:buNone/>
            </a:pPr>
            <a:r>
              <a:rPr b="0" i="0" lang="en-US" sz="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 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8"/>
          <p:cNvSpPr/>
          <p:nvPr/>
        </p:nvSpPr>
        <p:spPr>
          <a:xfrm>
            <a:off x="15681300" y="1029425"/>
            <a:ext cx="2606700" cy="3348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/>
        </p:nvSpPr>
        <p:spPr>
          <a:xfrm>
            <a:off x="4572000" y="242950"/>
            <a:ext cx="876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9"/>
              <a:buFont typeface="Arial"/>
              <a:buNone/>
            </a:pPr>
            <a:r>
              <a:rPr i="0" lang="en-US" sz="7199" u="none" cap="none" strike="noStrike">
                <a:solidFill>
                  <a:srgbClr val="0C45A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OUR TEAM</a:t>
            </a:r>
            <a:endParaRPr i="0" sz="1400" u="none" cap="none" strike="noStrike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414675" y="0"/>
            <a:ext cx="280500" cy="102870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17586925" y="0"/>
            <a:ext cx="280500" cy="102870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327525" y="4638450"/>
            <a:ext cx="398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-US" sz="20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Dayanand Raut(GL)</a:t>
            </a:r>
            <a:endParaRPr b="0" i="0" sz="2000" u="none" cap="none" strike="noStrike">
              <a:solidFill>
                <a:srgbClr val="1621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800" y="5800950"/>
            <a:ext cx="2775500" cy="27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7500" y="5800950"/>
            <a:ext cx="2775500" cy="27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1075" y="1710525"/>
            <a:ext cx="2775525" cy="27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2125" y="1710537"/>
            <a:ext cx="2775524" cy="277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23375" y="1710555"/>
            <a:ext cx="2775498" cy="277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1800" y="5821349"/>
            <a:ext cx="2775499" cy="277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56751" y="5800926"/>
            <a:ext cx="2775525" cy="27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7500" y="5800950"/>
            <a:ext cx="2775500" cy="27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434326" y="5821362"/>
            <a:ext cx="2822450" cy="282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9"/>
          <p:cNvSpPr txBox="1"/>
          <p:nvPr/>
        </p:nvSpPr>
        <p:spPr>
          <a:xfrm>
            <a:off x="7092650" y="4570675"/>
            <a:ext cx="386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20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Harshita Mendiratta</a:t>
            </a:r>
            <a:endParaRPr sz="2000">
              <a:solidFill>
                <a:srgbClr val="1621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13345550" y="88161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20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Abhishek Ranjan</a:t>
            </a:r>
            <a:endParaRPr sz="2000">
              <a:solidFill>
                <a:srgbClr val="1621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9838650" y="87483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20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Kritima Kaushal</a:t>
            </a:r>
            <a:endParaRPr sz="2000">
              <a:solidFill>
                <a:srgbClr val="1621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14114700" y="45706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20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Harshit Kumar</a:t>
            </a:r>
            <a:endParaRPr sz="2000">
              <a:solidFill>
                <a:srgbClr val="1621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2415425" y="87483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20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J Saiteja Varma</a:t>
            </a:r>
            <a:endParaRPr sz="2000">
              <a:solidFill>
                <a:srgbClr val="1621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6243000" y="87483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20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Kashish Mittal</a:t>
            </a:r>
            <a:endParaRPr sz="2000">
              <a:solidFill>
                <a:srgbClr val="1621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4522125" y="46384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20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Deepak Kumar</a:t>
            </a:r>
            <a:endParaRPr sz="2000">
              <a:solidFill>
                <a:srgbClr val="1621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11035813" y="46090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2000">
                <a:solidFill>
                  <a:srgbClr val="16214B"/>
                </a:solidFill>
                <a:latin typeface="Montserrat"/>
                <a:ea typeface="Montserrat"/>
                <a:cs typeface="Montserrat"/>
                <a:sym typeface="Montserrat"/>
              </a:rPr>
              <a:t>Janmejay Singh</a:t>
            </a:r>
            <a:endParaRPr sz="2000">
              <a:solidFill>
                <a:srgbClr val="1621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203473" y="1568891"/>
            <a:ext cx="2822450" cy="2822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124601" y="1697443"/>
            <a:ext cx="2822450" cy="2801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/>
          <p:nvPr/>
        </p:nvSpPr>
        <p:spPr>
          <a:xfrm>
            <a:off x="966350" y="1731621"/>
            <a:ext cx="6596400" cy="609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872825" y="2520650"/>
            <a:ext cx="17137200" cy="27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US" sz="3400" u="none" cap="none" strike="noStrike">
                <a:solidFill>
                  <a:srgbClr val="2A3990"/>
                </a:solidFill>
              </a:rPr>
              <a:t>To create a </a:t>
            </a:r>
            <a:r>
              <a:rPr b="1" i="0" lang="en-US" sz="3400" u="none" cap="none" strike="noStrike">
                <a:solidFill>
                  <a:srgbClr val="2A3990"/>
                </a:solidFill>
              </a:rPr>
              <a:t>Course Registration System </a:t>
            </a:r>
            <a:r>
              <a:rPr i="0" lang="en-US" sz="3400" u="none" cap="none" strike="noStrike">
                <a:solidFill>
                  <a:srgbClr val="2A3990"/>
                </a:solidFill>
              </a:rPr>
              <a:t>which delivers a secure and interactive experience for the user adopting </a:t>
            </a:r>
            <a:r>
              <a:rPr b="1" i="0" lang="en-US" sz="3400" u="none" cap="none" strike="noStrike">
                <a:solidFill>
                  <a:srgbClr val="2A3990"/>
                </a:solidFill>
              </a:rPr>
              <a:t>JAVA tech stack</a:t>
            </a:r>
            <a:r>
              <a:rPr i="0" lang="en-US" sz="3400" u="none" cap="none" strike="noStrike">
                <a:solidFill>
                  <a:srgbClr val="2A3990"/>
                </a:solidFill>
              </a:rPr>
              <a:t> and </a:t>
            </a:r>
            <a:r>
              <a:rPr b="1" i="0" lang="en-US" sz="3400" u="none" cap="none" strike="noStrike">
                <a:solidFill>
                  <a:srgbClr val="2A3990"/>
                </a:solidFill>
              </a:rPr>
              <a:t>Rest API/Dropwizard Framework</a:t>
            </a:r>
            <a:r>
              <a:rPr i="0" lang="en-US" sz="3400" u="none" cap="none" strike="noStrike">
                <a:solidFill>
                  <a:srgbClr val="2A3990"/>
                </a:solidFill>
              </a:rPr>
              <a:t>. </a:t>
            </a:r>
            <a:endParaRPr sz="3600">
              <a:solidFill>
                <a:srgbClr val="2A399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3600">
              <a:solidFill>
                <a:srgbClr val="2A399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2A39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6" name="Google Shape;226;p20"/>
          <p:cNvGrpSpPr/>
          <p:nvPr/>
        </p:nvGrpSpPr>
        <p:grpSpPr>
          <a:xfrm>
            <a:off x="1376144" y="5021722"/>
            <a:ext cx="1912787" cy="1895014"/>
            <a:chOff x="403166" y="1539832"/>
            <a:chExt cx="2456700" cy="2491800"/>
          </a:xfrm>
        </p:grpSpPr>
        <p:sp>
          <p:nvSpPr>
            <p:cNvPr id="227" name="Google Shape;227;p20"/>
            <p:cNvSpPr/>
            <p:nvPr/>
          </p:nvSpPr>
          <p:spPr>
            <a:xfrm>
              <a:off x="403166" y="1539832"/>
              <a:ext cx="2456700" cy="2491800"/>
            </a:xfrm>
            <a:prstGeom prst="ellipse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228" name="Google Shape;228;p20"/>
            <p:cNvPicPr preferRelativeResize="0"/>
            <p:nvPr/>
          </p:nvPicPr>
          <p:blipFill rotWithShape="1">
            <a:blip r:embed="rId3">
              <a:alphaModFix/>
            </a:blip>
            <a:srcRect b="16268" l="24438" r="26018" t="15289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p20"/>
          <p:cNvSpPr txBox="1"/>
          <p:nvPr/>
        </p:nvSpPr>
        <p:spPr>
          <a:xfrm>
            <a:off x="1376151" y="7350149"/>
            <a:ext cx="2139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Quality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5650039" y="7350154"/>
            <a:ext cx="1912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1" name="Google Shape;231;p20"/>
          <p:cNvGrpSpPr/>
          <p:nvPr/>
        </p:nvGrpSpPr>
        <p:grpSpPr>
          <a:xfrm>
            <a:off x="5650057" y="5030521"/>
            <a:ext cx="1912787" cy="1877404"/>
            <a:chOff x="3363489" y="1575814"/>
            <a:chExt cx="2456700" cy="2452200"/>
          </a:xfrm>
        </p:grpSpPr>
        <p:pic>
          <p:nvPicPr>
            <p:cNvPr id="232" name="Google Shape;232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20"/>
            <p:cNvSpPr/>
            <p:nvPr/>
          </p:nvSpPr>
          <p:spPr>
            <a:xfrm>
              <a:off x="3363489" y="1575814"/>
              <a:ext cx="2456700" cy="2452200"/>
            </a:xfrm>
            <a:prstGeom prst="ellipse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34" name="Google Shape;234;p20"/>
          <p:cNvSpPr txBox="1"/>
          <p:nvPr/>
        </p:nvSpPr>
        <p:spPr>
          <a:xfrm>
            <a:off x="9957752" y="7350150"/>
            <a:ext cx="241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Interactivity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0"/>
          <p:cNvSpPr txBox="1"/>
          <p:nvPr/>
        </p:nvSpPr>
        <p:spPr>
          <a:xfrm>
            <a:off x="14140216" y="7209873"/>
            <a:ext cx="1912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Speed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6" name="Google Shape;236;p20"/>
          <p:cNvGrpSpPr/>
          <p:nvPr/>
        </p:nvGrpSpPr>
        <p:grpSpPr>
          <a:xfrm>
            <a:off x="10076691" y="5007472"/>
            <a:ext cx="1912787" cy="1923506"/>
            <a:chOff x="6338184" y="1579419"/>
            <a:chExt cx="2456700" cy="2452200"/>
          </a:xfrm>
        </p:grpSpPr>
        <p:sp>
          <p:nvSpPr>
            <p:cNvPr id="237" name="Google Shape;237;p20"/>
            <p:cNvSpPr/>
            <p:nvPr/>
          </p:nvSpPr>
          <p:spPr>
            <a:xfrm>
              <a:off x="6338184" y="1579419"/>
              <a:ext cx="2456700" cy="2452200"/>
            </a:xfrm>
            <a:prstGeom prst="ellipse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238" name="Google Shape;238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0088" y="1979529"/>
              <a:ext cx="1113645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9" name="Google Shape;239;p20"/>
          <p:cNvGrpSpPr/>
          <p:nvPr/>
        </p:nvGrpSpPr>
        <p:grpSpPr>
          <a:xfrm>
            <a:off x="14072848" y="5018681"/>
            <a:ext cx="1912787" cy="1917375"/>
            <a:chOff x="9314007" y="1587731"/>
            <a:chExt cx="2456700" cy="2452200"/>
          </a:xfrm>
        </p:grpSpPr>
        <p:sp>
          <p:nvSpPr>
            <p:cNvPr id="240" name="Google Shape;240;p20"/>
            <p:cNvSpPr/>
            <p:nvPr/>
          </p:nvSpPr>
          <p:spPr>
            <a:xfrm>
              <a:off x="9314007" y="1587731"/>
              <a:ext cx="2456700" cy="2452200"/>
            </a:xfrm>
            <a:prstGeom prst="ellipse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241" name="Google Shape;241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762979" y="1962904"/>
              <a:ext cx="1586170" cy="1586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20"/>
          <p:cNvSpPr/>
          <p:nvPr/>
        </p:nvSpPr>
        <p:spPr>
          <a:xfrm>
            <a:off x="783875" y="8906400"/>
            <a:ext cx="16610400" cy="186900"/>
          </a:xfrm>
          <a:prstGeom prst="rect">
            <a:avLst/>
          </a:prstGeom>
          <a:solidFill>
            <a:srgbClr val="2A3990"/>
          </a:solidFill>
          <a:ln cap="flat" cmpd="sng" w="9525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0"/>
          <p:cNvSpPr txBox="1"/>
          <p:nvPr/>
        </p:nvSpPr>
        <p:spPr>
          <a:xfrm>
            <a:off x="783875" y="546325"/>
            <a:ext cx="6831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2A399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OUR VISION</a:t>
            </a:r>
            <a:endParaRPr sz="6500">
              <a:solidFill>
                <a:srgbClr val="2A399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"/>
          <p:cNvSpPr/>
          <p:nvPr/>
        </p:nvSpPr>
        <p:spPr>
          <a:xfrm>
            <a:off x="-245137" y="0"/>
            <a:ext cx="8095945" cy="10287000"/>
          </a:xfrm>
          <a:prstGeom prst="rect">
            <a:avLst/>
          </a:prstGeom>
          <a:solidFill>
            <a:srgbClr val="FDCF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1"/>
          <p:cNvSpPr txBox="1"/>
          <p:nvPr/>
        </p:nvSpPr>
        <p:spPr>
          <a:xfrm>
            <a:off x="1095338" y="1349072"/>
            <a:ext cx="54150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i="0" lang="en-US" sz="7200" u="none" cap="none" strike="noStrike">
                <a:solidFill>
                  <a:srgbClr val="0C45A6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PROJECT GOALS</a:t>
            </a:r>
            <a:endParaRPr i="0" sz="1400" u="none" cap="none" strike="noStrike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9135648" y="5250825"/>
            <a:ext cx="8248500" cy="108300"/>
          </a:xfrm>
          <a:prstGeom prst="rect">
            <a:avLst/>
          </a:prstGeom>
          <a:solidFill>
            <a:srgbClr val="0C4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9010900" y="1044950"/>
            <a:ext cx="8248500" cy="4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0" lang="en-US" sz="3200" u="none" cap="none" strike="noStrike">
                <a:solidFill>
                  <a:srgbClr val="263238"/>
                </a:solidFill>
              </a:rPr>
              <a:t>To create </a:t>
            </a:r>
            <a:r>
              <a:rPr b="1" i="0" lang="en-US" sz="3200" u="none" cap="none" strike="noStrike">
                <a:solidFill>
                  <a:srgbClr val="263238"/>
                </a:solidFill>
              </a:rPr>
              <a:t>COURSE REGISTRATION SYSTEM</a:t>
            </a:r>
            <a:r>
              <a:rPr i="0" lang="en-US" sz="3200" u="none" cap="none" strike="noStrike">
                <a:solidFill>
                  <a:srgbClr val="263238"/>
                </a:solidFill>
              </a:rPr>
              <a:t> using Java where a student can…</a:t>
            </a:r>
            <a:endParaRPr i="0" sz="3200" u="none" cap="none" strike="noStrike">
              <a:solidFill>
                <a:srgbClr val="263238"/>
              </a:solidFill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63238"/>
              </a:buClr>
              <a:buSzPts val="3200"/>
              <a:buFont typeface="Montserrat"/>
              <a:buChar char="●"/>
            </a:pPr>
            <a:r>
              <a:rPr b="1" lang="en-US" sz="3200">
                <a:solidFill>
                  <a:srgbClr val="263238"/>
                </a:solidFill>
              </a:rPr>
              <a:t>Select</a:t>
            </a:r>
            <a:r>
              <a:rPr b="1" i="0" lang="en-US" sz="3200" u="none" cap="none" strike="noStrike">
                <a:solidFill>
                  <a:srgbClr val="263238"/>
                </a:solidFill>
              </a:rPr>
              <a:t> </a:t>
            </a:r>
            <a:r>
              <a:rPr i="0" lang="en-US" sz="3200" u="none" cap="none" strike="noStrike">
                <a:solidFill>
                  <a:srgbClr val="263238"/>
                </a:solidFill>
              </a:rPr>
              <a:t>courses followed by </a:t>
            </a:r>
            <a:r>
              <a:rPr b="1" i="0" lang="en-US" sz="3200" u="none" cap="none" strike="noStrike">
                <a:solidFill>
                  <a:srgbClr val="263238"/>
                </a:solidFill>
              </a:rPr>
              <a:t>registration</a:t>
            </a:r>
            <a:r>
              <a:rPr i="0" lang="en-US" sz="3200" u="none" cap="none" strike="noStrike">
                <a:solidFill>
                  <a:srgbClr val="263238"/>
                </a:solidFill>
              </a:rPr>
              <a:t>.</a:t>
            </a:r>
            <a:endParaRPr i="0" sz="3200" u="none" cap="none" strike="noStrike">
              <a:solidFill>
                <a:srgbClr val="263238"/>
              </a:solidFill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200"/>
              <a:buFont typeface="Montserrat"/>
              <a:buChar char="●"/>
            </a:pPr>
            <a:r>
              <a:rPr i="0" lang="en-US" sz="3200" u="none" cap="none" strike="noStrike">
                <a:solidFill>
                  <a:srgbClr val="263238"/>
                </a:solidFill>
              </a:rPr>
              <a:t>Use different modes of </a:t>
            </a:r>
            <a:r>
              <a:rPr b="1" i="0" lang="en-US" sz="3200" u="none" cap="none" strike="noStrike">
                <a:solidFill>
                  <a:srgbClr val="263238"/>
                </a:solidFill>
              </a:rPr>
              <a:t>payment</a:t>
            </a:r>
            <a:r>
              <a:rPr i="0" lang="en-US" sz="3200" u="none" cap="none" strike="noStrike">
                <a:solidFill>
                  <a:srgbClr val="263238"/>
                </a:solidFill>
              </a:rPr>
              <a:t> for the registration</a:t>
            </a:r>
            <a:endParaRPr i="0" sz="3200" u="none" cap="none" strike="noStrike">
              <a:solidFill>
                <a:srgbClr val="263238"/>
              </a:solidFill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200"/>
              <a:buFont typeface="Montserrat"/>
              <a:buChar char="●"/>
            </a:pPr>
            <a:r>
              <a:rPr i="0" lang="en-US" sz="3200" u="none" cap="none" strike="noStrike">
                <a:solidFill>
                  <a:srgbClr val="263238"/>
                </a:solidFill>
              </a:rPr>
              <a:t>View their </a:t>
            </a:r>
            <a:r>
              <a:rPr b="1" i="0" lang="en-US" sz="3200" u="none" cap="none" strike="noStrike">
                <a:solidFill>
                  <a:srgbClr val="263238"/>
                </a:solidFill>
              </a:rPr>
              <a:t>grade card</a:t>
            </a:r>
            <a:r>
              <a:rPr i="0" lang="en-US" sz="3200" u="none" cap="none" strike="noStrike">
                <a:solidFill>
                  <a:srgbClr val="263238"/>
                </a:solidFill>
              </a:rPr>
              <a:t> at the end of semester</a:t>
            </a:r>
            <a:endParaRPr i="0" sz="3200" u="none" cap="none" strike="noStrike">
              <a:solidFill>
                <a:srgbClr val="263238"/>
              </a:solidFill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9010900" y="5775125"/>
            <a:ext cx="8248500" cy="2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100" u="none" cap="none" strike="noStrike">
                <a:solidFill>
                  <a:srgbClr val="263238"/>
                </a:solidFill>
              </a:rPr>
              <a:t>Other primary actors </a:t>
            </a:r>
            <a:r>
              <a:rPr i="0" lang="en-US" sz="3100" u="none" cap="none" strike="noStrike">
                <a:solidFill>
                  <a:srgbClr val="263238"/>
                </a:solidFill>
              </a:rPr>
              <a:t>of the project includes </a:t>
            </a:r>
            <a:r>
              <a:rPr b="1" i="0" lang="en-US" sz="3100" u="none" cap="none" strike="noStrike">
                <a:solidFill>
                  <a:srgbClr val="263238"/>
                </a:solidFill>
              </a:rPr>
              <a:t>professor</a:t>
            </a:r>
            <a:r>
              <a:rPr i="0" lang="en-US" sz="3100" u="none" cap="none" strike="noStrike">
                <a:solidFill>
                  <a:srgbClr val="263238"/>
                </a:solidFill>
              </a:rPr>
              <a:t> and  </a:t>
            </a:r>
            <a:r>
              <a:rPr b="1" i="0" lang="en-US" sz="3100" u="none" cap="none" strike="noStrike">
                <a:solidFill>
                  <a:srgbClr val="263238"/>
                </a:solidFill>
              </a:rPr>
              <a:t>administrator</a:t>
            </a:r>
            <a:endParaRPr i="0" sz="3100" u="none" cap="none" strike="noStrike">
              <a:solidFill>
                <a:srgbClr val="263238"/>
              </a:solidFill>
            </a:endParaRPr>
          </a:p>
          <a:p>
            <a:pPr indent="-4254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63238"/>
              </a:buClr>
              <a:buSzPts val="3100"/>
              <a:buFont typeface="Montserrat"/>
              <a:buChar char="●"/>
            </a:pPr>
            <a:r>
              <a:rPr b="1" i="0" lang="en-US" sz="3100" u="none" cap="none" strike="noStrike">
                <a:solidFill>
                  <a:srgbClr val="263238"/>
                </a:solidFill>
              </a:rPr>
              <a:t>Professor</a:t>
            </a:r>
            <a:r>
              <a:rPr i="0" lang="en-US" sz="3100" u="none" cap="none" strike="noStrike">
                <a:solidFill>
                  <a:srgbClr val="263238"/>
                </a:solidFill>
              </a:rPr>
              <a:t> can </a:t>
            </a:r>
            <a:r>
              <a:rPr lang="en-US" sz="3100">
                <a:solidFill>
                  <a:srgbClr val="263238"/>
                </a:solidFill>
              </a:rPr>
              <a:t>view</a:t>
            </a:r>
            <a:r>
              <a:rPr b="1" i="0" lang="en-US" sz="3100" u="none" cap="none" strike="noStrike">
                <a:solidFill>
                  <a:srgbClr val="263238"/>
                </a:solidFill>
              </a:rPr>
              <a:t> subjects to teach</a:t>
            </a:r>
            <a:r>
              <a:rPr i="0" lang="en-US" sz="3100" u="none" cap="none" strike="noStrike">
                <a:solidFill>
                  <a:srgbClr val="263238"/>
                </a:solidFill>
              </a:rPr>
              <a:t>, view </a:t>
            </a:r>
            <a:r>
              <a:rPr b="1" i="0" lang="en-US" sz="3100" u="none" cap="none" strike="noStrike">
                <a:solidFill>
                  <a:srgbClr val="263238"/>
                </a:solidFill>
              </a:rPr>
              <a:t>enrolled students</a:t>
            </a:r>
            <a:r>
              <a:rPr i="0" lang="en-US" sz="3100" u="none" cap="none" strike="noStrike">
                <a:solidFill>
                  <a:srgbClr val="263238"/>
                </a:solidFill>
              </a:rPr>
              <a:t> and </a:t>
            </a:r>
            <a:r>
              <a:rPr b="1" i="0" lang="en-US" sz="3100" u="none" cap="none" strike="noStrike">
                <a:solidFill>
                  <a:srgbClr val="263238"/>
                </a:solidFill>
              </a:rPr>
              <a:t>grade students</a:t>
            </a:r>
            <a:r>
              <a:rPr i="0" lang="en-US" sz="3100" u="none" cap="none" strike="noStrike">
                <a:solidFill>
                  <a:srgbClr val="263238"/>
                </a:solidFill>
              </a:rPr>
              <a:t>.</a:t>
            </a:r>
            <a:endParaRPr i="0" sz="3100" u="none" cap="none" strike="noStrike">
              <a:solidFill>
                <a:srgbClr val="263238"/>
              </a:solidFill>
            </a:endParaRPr>
          </a:p>
          <a:p>
            <a:pPr indent="-425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100"/>
              <a:buFont typeface="Montserrat"/>
              <a:buChar char="●"/>
            </a:pPr>
            <a:r>
              <a:rPr b="1" i="0" lang="en-US" sz="3100" u="none" cap="none" strike="noStrike">
                <a:solidFill>
                  <a:srgbClr val="263238"/>
                </a:solidFill>
              </a:rPr>
              <a:t>Admin</a:t>
            </a:r>
            <a:r>
              <a:rPr i="0" lang="en-US" sz="3100" u="none" cap="none" strike="noStrike">
                <a:solidFill>
                  <a:srgbClr val="263238"/>
                </a:solidFill>
              </a:rPr>
              <a:t> manages the administration. </a:t>
            </a:r>
            <a:endParaRPr i="0" sz="3100" u="none" cap="none" strike="noStrike">
              <a:solidFill>
                <a:srgbClr val="263238"/>
              </a:solidFill>
            </a:endParaRPr>
          </a:p>
        </p:txBody>
      </p:sp>
      <p:pic>
        <p:nvPicPr>
          <p:cNvPr id="253" name="Google Shape;2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0925" y="4534925"/>
            <a:ext cx="8559750" cy="50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